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4" r:id="rId9"/>
    <p:sldId id="265" r:id="rId10"/>
    <p:sldId id="267" r:id="rId11"/>
    <p:sldId id="268" r:id="rId12"/>
    <p:sldId id="269" r:id="rId13"/>
    <p:sldId id="271" r:id="rId14"/>
    <p:sldId id="272" r:id="rId15"/>
    <p:sldId id="273" r:id="rId16"/>
    <p:sldId id="274" r:id="rId17"/>
    <p:sldId id="275" r:id="rId18"/>
    <p:sldId id="277" r:id="rId19"/>
    <p:sldId id="276" r:id="rId20"/>
    <p:sldId id="25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p:scale>
          <a:sx n="66" d="100"/>
          <a:sy n="66" d="100"/>
        </p:scale>
        <p:origin x="679" y="3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3E52F-4DA3-4667-B6EA-7E67D6C521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9BAD43-35C8-4331-9F6D-0C32E8C7D1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0568397-5255-4209-8A4A-464B7A8395B9}"/>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5" name="Footer Placeholder 4">
            <a:extLst>
              <a:ext uri="{FF2B5EF4-FFF2-40B4-BE49-F238E27FC236}">
                <a16:creationId xmlns:a16="http://schemas.microsoft.com/office/drawing/2014/main" id="{3EF71A0E-4918-4D90-A601-EC250E50F0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C2B086-6BC3-4D00-A9BF-04D2ECBE0D9B}"/>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15468158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799CF-4A7A-4AB5-AB14-E6DF0D7A8D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E3986E-8976-4D84-BE04-166E966F46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B7FE55-1490-49E7-8D99-C0AC220CE072}"/>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5" name="Footer Placeholder 4">
            <a:extLst>
              <a:ext uri="{FF2B5EF4-FFF2-40B4-BE49-F238E27FC236}">
                <a16:creationId xmlns:a16="http://schemas.microsoft.com/office/drawing/2014/main" id="{4BD03F4F-966E-441B-AFBC-8BD68015A9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62B33A-EB18-4671-A01B-F32AA4F3301B}"/>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12975301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3ED42B-253E-48B8-8654-15078F3F9EF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BFD7EFA-3CAA-445A-A209-E06ED03AFA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95F3EF-7C51-4DEA-B70C-276F79FD832F}"/>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5" name="Footer Placeholder 4">
            <a:extLst>
              <a:ext uri="{FF2B5EF4-FFF2-40B4-BE49-F238E27FC236}">
                <a16:creationId xmlns:a16="http://schemas.microsoft.com/office/drawing/2014/main" id="{69926760-BA2F-4DE6-B8A8-C39565BA67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E187AA-A31C-410C-A239-50E5765796AD}"/>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2227032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D7FDC-556D-4797-83A4-7C923C6070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EABDCB-4D36-4981-9C15-0ADBC12CB7D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D7D102-9189-40DB-89C4-905801C226AD}"/>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5" name="Footer Placeholder 4">
            <a:extLst>
              <a:ext uri="{FF2B5EF4-FFF2-40B4-BE49-F238E27FC236}">
                <a16:creationId xmlns:a16="http://schemas.microsoft.com/office/drawing/2014/main" id="{0D2313BF-AC4B-44B2-B87D-AE8C318D7F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FD24F6-2B88-4348-8D11-188D82A7D555}"/>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1196711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433FA-0B58-4A44-8E6E-AAA10BDF8AD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1B2398-1FFB-4B5F-8C65-A519AE7AC9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102976-8FDD-482B-AA8B-0A9472043D3C}"/>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5" name="Footer Placeholder 4">
            <a:extLst>
              <a:ext uri="{FF2B5EF4-FFF2-40B4-BE49-F238E27FC236}">
                <a16:creationId xmlns:a16="http://schemas.microsoft.com/office/drawing/2014/main" id="{7A5E89B1-CE8D-4B35-8656-B2E859AB9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4452C0-7711-4F05-AC2F-C952690AA822}"/>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2593994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1A11D-7F80-46B7-8CF1-C75EB4C09D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A52037-9777-403C-8866-DDF89B9EBD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CADFB34-8684-40D0-8576-B4F1F6CE057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FE7F5E-70D3-401A-83E1-A2D40B530142}"/>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6" name="Footer Placeholder 5">
            <a:extLst>
              <a:ext uri="{FF2B5EF4-FFF2-40B4-BE49-F238E27FC236}">
                <a16:creationId xmlns:a16="http://schemas.microsoft.com/office/drawing/2014/main" id="{4FAC7D64-AFA6-4EE9-A59E-8E685A99C4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54C9AB-10B4-4D35-9D50-EEAAF1DE5209}"/>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577019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C6ABE-8453-4580-997C-9A46FF1FEF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8D202B1-090A-4210-8B44-FBE761D9314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005283-2C91-44A3-9AD5-B218A8FC1F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F5282B-3B0F-43C0-9B5E-F23466E848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AB96C0-7D13-4E83-A5D0-7E43BE18E8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B32F279-6032-4698-A039-35FB18F214A9}"/>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8" name="Footer Placeholder 7">
            <a:extLst>
              <a:ext uri="{FF2B5EF4-FFF2-40B4-BE49-F238E27FC236}">
                <a16:creationId xmlns:a16="http://schemas.microsoft.com/office/drawing/2014/main" id="{E7926F76-9504-4514-B5C1-116F9D2AF3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DB521F-881B-4852-9FB4-033AE417D48B}"/>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3909561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1F04A-833F-4D3D-B11F-FAAF80DC54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A14A7F-AFEF-4067-8057-9A7FBB5AD51D}"/>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4" name="Footer Placeholder 3">
            <a:extLst>
              <a:ext uri="{FF2B5EF4-FFF2-40B4-BE49-F238E27FC236}">
                <a16:creationId xmlns:a16="http://schemas.microsoft.com/office/drawing/2014/main" id="{9D0E7B43-CE86-46F8-9162-B2514EA00F7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3730C7E-E20F-48BE-905E-EA9FFB785F28}"/>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1365730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E8ADC6-7B0A-4BC0-9E1C-D2FC00AA880C}"/>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3" name="Footer Placeholder 2">
            <a:extLst>
              <a:ext uri="{FF2B5EF4-FFF2-40B4-BE49-F238E27FC236}">
                <a16:creationId xmlns:a16="http://schemas.microsoft.com/office/drawing/2014/main" id="{F938F8D6-2168-44C9-B00A-8EAB92C89B2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633CDA-560F-45FA-8B9A-9225EC79F1CB}"/>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1235525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D0C98-0184-4745-970A-2F7D1DF2F0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8BD50A-96D5-428C-9472-CB7EB0273B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89052D-F8A2-45D7-B5E4-DF78EEDD1B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4236CD-DB31-42C1-A285-240D062C30B1}"/>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6" name="Footer Placeholder 5">
            <a:extLst>
              <a:ext uri="{FF2B5EF4-FFF2-40B4-BE49-F238E27FC236}">
                <a16:creationId xmlns:a16="http://schemas.microsoft.com/office/drawing/2014/main" id="{80A96AF9-E2D2-4270-8F45-8422454920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93F8F4-0670-4AE6-9592-3EB0336348C1}"/>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723828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7D046-0B98-4BF0-9B60-72FAB9327F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896D01-2528-4030-9FB2-C4ACA540A6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B8CD4A-85A8-4D84-B70B-7795572504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DC93CD-BD8C-4296-A1ED-FE265D430F08}"/>
              </a:ext>
            </a:extLst>
          </p:cNvPr>
          <p:cNvSpPr>
            <a:spLocks noGrp="1"/>
          </p:cNvSpPr>
          <p:nvPr>
            <p:ph type="dt" sz="half" idx="10"/>
          </p:nvPr>
        </p:nvSpPr>
        <p:spPr/>
        <p:txBody>
          <a:bodyPr/>
          <a:lstStyle/>
          <a:p>
            <a:fld id="{D5CB6152-9BEC-42FF-BBEA-0120F756DF52}" type="datetimeFigureOut">
              <a:rPr lang="en-US" smtClean="0"/>
              <a:t>2021-02-01</a:t>
            </a:fld>
            <a:endParaRPr lang="en-US"/>
          </a:p>
        </p:txBody>
      </p:sp>
      <p:sp>
        <p:nvSpPr>
          <p:cNvPr id="6" name="Footer Placeholder 5">
            <a:extLst>
              <a:ext uri="{FF2B5EF4-FFF2-40B4-BE49-F238E27FC236}">
                <a16:creationId xmlns:a16="http://schemas.microsoft.com/office/drawing/2014/main" id="{CFA0C050-FDBB-4291-BF5E-ADF1B8C414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3FDFA1-BA93-4C3A-BF3E-66FBD8D4146E}"/>
              </a:ext>
            </a:extLst>
          </p:cNvPr>
          <p:cNvSpPr>
            <a:spLocks noGrp="1"/>
          </p:cNvSpPr>
          <p:nvPr>
            <p:ph type="sldNum" sz="quarter" idx="12"/>
          </p:nvPr>
        </p:nvSpPr>
        <p:spPr/>
        <p:txBody>
          <a:bodyPr/>
          <a:lstStyle/>
          <a:p>
            <a:fld id="{74258A9E-8383-4914-AF14-8EBDBD052547}" type="slidenum">
              <a:rPr lang="en-US" smtClean="0"/>
              <a:t>‹#›</a:t>
            </a:fld>
            <a:endParaRPr lang="en-US"/>
          </a:p>
        </p:txBody>
      </p:sp>
    </p:spTree>
    <p:extLst>
      <p:ext uri="{BB962C8B-B14F-4D97-AF65-F5344CB8AC3E}">
        <p14:creationId xmlns:p14="http://schemas.microsoft.com/office/powerpoint/2010/main" val="1227813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C01179-3885-4904-96BE-C337A1FDFF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889FA5A-0259-4C21-9596-72BBCE0CEB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72A731-E1A0-4457-B611-8F7CA9452F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CB6152-9BEC-42FF-BBEA-0120F756DF52}" type="datetimeFigureOut">
              <a:rPr lang="en-US" smtClean="0"/>
              <a:t>2021-02-01</a:t>
            </a:fld>
            <a:endParaRPr lang="en-US"/>
          </a:p>
        </p:txBody>
      </p:sp>
      <p:sp>
        <p:nvSpPr>
          <p:cNvPr id="5" name="Footer Placeholder 4">
            <a:extLst>
              <a:ext uri="{FF2B5EF4-FFF2-40B4-BE49-F238E27FC236}">
                <a16:creationId xmlns:a16="http://schemas.microsoft.com/office/drawing/2014/main" id="{40B24904-A651-48A0-BA0B-6965AB432E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E9BAB96-3075-4144-9CBF-57B6277E24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258A9E-8383-4914-AF14-8EBDBD052547}" type="slidenum">
              <a:rPr lang="en-US" smtClean="0"/>
              <a:t>‹#›</a:t>
            </a:fld>
            <a:endParaRPr lang="en-US"/>
          </a:p>
        </p:txBody>
      </p:sp>
    </p:spTree>
    <p:extLst>
      <p:ext uri="{BB962C8B-B14F-4D97-AF65-F5344CB8AC3E}">
        <p14:creationId xmlns:p14="http://schemas.microsoft.com/office/powerpoint/2010/main" val="6312962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List_of_cities_in_Los_Angeles_County,_California"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civicspacelabs.org/download/"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data.chhs.ca.gov/dataset/licensed-healthcare-facility-listing/resource/677eb6cf-46b0-47f0-9184-7e36f6743ac4"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datadesk/california-coronavirus-data/blob/master/latimes-place-totals.csv"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boundaries.latimes.com/sets/"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7AC7BC38-3B82-42C8-858B-C9F6CEBB2556}"/>
              </a:ext>
            </a:extLst>
          </p:cNvPr>
          <p:cNvSpPr>
            <a:spLocks noGrp="1"/>
          </p:cNvSpPr>
          <p:nvPr>
            <p:ph type="ctrTitle"/>
          </p:nvPr>
        </p:nvSpPr>
        <p:spPr>
          <a:xfrm>
            <a:off x="1522030" y="1209220"/>
            <a:ext cx="9147940" cy="2337238"/>
          </a:xfrm>
        </p:spPr>
        <p:txBody>
          <a:bodyPr anchor="b">
            <a:normAutofit/>
          </a:bodyPr>
          <a:lstStyle/>
          <a:p>
            <a:r>
              <a:rPr lang="en-US" sz="5600" dirty="0">
                <a:solidFill>
                  <a:srgbClr val="FFFFFF"/>
                </a:solidFill>
              </a:rPr>
              <a:t>Hospitals And COVID</a:t>
            </a:r>
            <a:br>
              <a:rPr lang="en-US" sz="5600" dirty="0">
                <a:solidFill>
                  <a:srgbClr val="FFFFFF"/>
                </a:solidFill>
              </a:rPr>
            </a:br>
            <a:r>
              <a:rPr lang="en-US" sz="5600" dirty="0">
                <a:solidFill>
                  <a:srgbClr val="FFFFFF"/>
                </a:solidFill>
              </a:rPr>
              <a:t>In Los Angeles County</a:t>
            </a:r>
          </a:p>
        </p:txBody>
      </p:sp>
      <p:sp>
        <p:nvSpPr>
          <p:cNvPr id="3" name="Subtitle 2">
            <a:extLst>
              <a:ext uri="{FF2B5EF4-FFF2-40B4-BE49-F238E27FC236}">
                <a16:creationId xmlns:a16="http://schemas.microsoft.com/office/drawing/2014/main" id="{B94B4BB4-AA36-4800-B0FB-E87A0C027591}"/>
              </a:ext>
            </a:extLst>
          </p:cNvPr>
          <p:cNvSpPr>
            <a:spLocks noGrp="1"/>
          </p:cNvSpPr>
          <p:nvPr>
            <p:ph type="subTitle" idx="1"/>
          </p:nvPr>
        </p:nvSpPr>
        <p:spPr>
          <a:xfrm>
            <a:off x="1522030" y="3605577"/>
            <a:ext cx="9147940" cy="1324303"/>
          </a:xfrm>
        </p:spPr>
        <p:txBody>
          <a:bodyPr anchor="t">
            <a:normAutofit/>
          </a:bodyPr>
          <a:lstStyle/>
          <a:p>
            <a:r>
              <a:rPr lang="en-US" sz="2000">
                <a:solidFill>
                  <a:srgbClr val="FFFFFF"/>
                </a:solidFill>
              </a:rPr>
              <a:t>Bofan Chen</a:t>
            </a:r>
          </a:p>
        </p:txBody>
      </p:sp>
      <p:sp>
        <p:nvSpPr>
          <p:cNvPr id="5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5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60"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sp>
        <p:nvSpPr>
          <p:cNvPr id="6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
        <p:nvSpPr>
          <p:cNvPr id="64"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66"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cxnSp>
        <p:nvCxnSpPr>
          <p:cNvPr id="68" name="Straight Connector 6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85885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Foursquare</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pic>
        <p:nvPicPr>
          <p:cNvPr id="5" name="Content Placeholder 4" descr="Map&#10;&#10;Description automatically generated">
            <a:extLst>
              <a:ext uri="{FF2B5EF4-FFF2-40B4-BE49-F238E27FC236}">
                <a16:creationId xmlns:a16="http://schemas.microsoft.com/office/drawing/2014/main" id="{A5231FF4-191F-4B72-B41A-BA227F8ED3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50285" y="374393"/>
            <a:ext cx="5637955" cy="3381591"/>
          </a:xfrm>
        </p:spPr>
      </p:pic>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B93E966-0610-4022-96AC-1F7475A8B24C}"/>
              </a:ext>
            </a:extLst>
          </p:cNvPr>
          <p:cNvSpPr txBox="1"/>
          <p:nvPr/>
        </p:nvSpPr>
        <p:spPr>
          <a:xfrm>
            <a:off x="6342826" y="4130377"/>
            <a:ext cx="4941255" cy="2031325"/>
          </a:xfrm>
          <a:prstGeom prst="rect">
            <a:avLst/>
          </a:prstGeom>
          <a:noFill/>
        </p:spPr>
        <p:txBody>
          <a:bodyPr wrap="square" rtlCol="0">
            <a:spAutoFit/>
          </a:bodyPr>
          <a:lstStyle/>
          <a:p>
            <a:r>
              <a:rPr lang="en-US" dirty="0"/>
              <a:t>A map of medical centers located by Foursquare.</a:t>
            </a:r>
          </a:p>
          <a:p>
            <a:endParaRPr lang="en-US" dirty="0"/>
          </a:p>
          <a:p>
            <a:r>
              <a:rPr lang="en-US" dirty="0"/>
              <a:t>The majority of health care facilities in LAC are situated near the center of the region. Areas in the more rural, outer reaches of the county, with smaller populations and fewer roads, may benefit from increased healthcare infrastructure.</a:t>
            </a:r>
          </a:p>
        </p:txBody>
      </p:sp>
    </p:spTree>
    <p:extLst>
      <p:ext uri="{BB962C8B-B14F-4D97-AF65-F5344CB8AC3E}">
        <p14:creationId xmlns:p14="http://schemas.microsoft.com/office/powerpoint/2010/main" val="3129097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Foursquare</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pic>
        <p:nvPicPr>
          <p:cNvPr id="5" name="Content Placeholder 4" descr="Map&#10;&#10;Description automatically generated">
            <a:extLst>
              <a:ext uri="{FF2B5EF4-FFF2-40B4-BE49-F238E27FC236}">
                <a16:creationId xmlns:a16="http://schemas.microsoft.com/office/drawing/2014/main" id="{4CBA518F-08F4-4237-90AB-D115F39BC7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50285" y="460151"/>
            <a:ext cx="5467576" cy="3276536"/>
          </a:xfrm>
        </p:spPr>
      </p:pic>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CF7391E-8AE3-4F1B-B90E-D03466BA701F}"/>
              </a:ext>
            </a:extLst>
          </p:cNvPr>
          <p:cNvSpPr txBox="1"/>
          <p:nvPr/>
        </p:nvSpPr>
        <p:spPr>
          <a:xfrm>
            <a:off x="6510760" y="3995678"/>
            <a:ext cx="4815058" cy="1477328"/>
          </a:xfrm>
          <a:prstGeom prst="rect">
            <a:avLst/>
          </a:prstGeom>
          <a:noFill/>
        </p:spPr>
        <p:txBody>
          <a:bodyPr wrap="square" rtlCol="0">
            <a:spAutoFit/>
          </a:bodyPr>
          <a:lstStyle/>
          <a:p>
            <a:r>
              <a:rPr lang="en-US" dirty="0"/>
              <a:t>In the above color-coded map, purple dots indicate hospitals, blue dots medical centers (general), light green dots emergency rooms, and turquoise dots urgent care centers. The red dot is a hospital ward and the orange dot an office.</a:t>
            </a:r>
          </a:p>
        </p:txBody>
      </p:sp>
    </p:spTree>
    <p:extLst>
      <p:ext uri="{BB962C8B-B14F-4D97-AF65-F5344CB8AC3E}">
        <p14:creationId xmlns:p14="http://schemas.microsoft.com/office/powerpoint/2010/main" val="1309894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Foursquare</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8892B56-8998-43A4-A807-B511DB65DA72}"/>
              </a:ext>
            </a:extLst>
          </p:cNvPr>
          <p:cNvSpPr>
            <a:spLocks noGrp="1"/>
          </p:cNvSpPr>
          <p:nvPr>
            <p:ph idx="1"/>
          </p:nvPr>
        </p:nvSpPr>
        <p:spPr>
          <a:xfrm>
            <a:off x="6297233" y="518400"/>
            <a:ext cx="4771607" cy="5837949"/>
          </a:xfrm>
        </p:spPr>
        <p:txBody>
          <a:bodyPr anchor="ctr">
            <a:normAutofit/>
          </a:bodyPr>
          <a:lstStyle/>
          <a:p>
            <a:pPr marL="0" indent="0">
              <a:buNone/>
            </a:pPr>
            <a:r>
              <a:rPr lang="en-US" dirty="0">
                <a:solidFill>
                  <a:schemeClr val="tx1">
                    <a:alpha val="80000"/>
                  </a:schemeClr>
                </a:solidFill>
              </a:rPr>
              <a:t>The LAC zip codes furthest from the nearest medical center, according to Foursquare venue data, are 91359, 91361, 90704, 90265, 91301, 93536, 90263, 91302, 91711, and 91767.</a:t>
            </a: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3993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Beds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8892B56-8998-43A4-A807-B511DB65DA72}"/>
              </a:ext>
            </a:extLst>
          </p:cNvPr>
          <p:cNvSpPr>
            <a:spLocks noGrp="1"/>
          </p:cNvSpPr>
          <p:nvPr>
            <p:ph idx="1"/>
          </p:nvPr>
        </p:nvSpPr>
        <p:spPr>
          <a:xfrm>
            <a:off x="6297233" y="518401"/>
            <a:ext cx="4771607" cy="2120628"/>
          </a:xfrm>
        </p:spPr>
        <p:txBody>
          <a:bodyPr anchor="ctr">
            <a:normAutofit/>
          </a:bodyPr>
          <a:lstStyle/>
          <a:p>
            <a:pPr marL="0" indent="0">
              <a:buNone/>
            </a:pPr>
            <a:r>
              <a:rPr lang="en-US" sz="2000" dirty="0">
                <a:solidFill>
                  <a:schemeClr val="tx1">
                    <a:alpha val="80000"/>
                  </a:schemeClr>
                </a:solidFill>
              </a:rPr>
              <a:t>The following table shows the top 5 cities in LAC in terms of new COVID cases between 20201215-20210115 per hospital bed.</a:t>
            </a: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5" name="Table 5">
            <a:extLst>
              <a:ext uri="{FF2B5EF4-FFF2-40B4-BE49-F238E27FC236}">
                <a16:creationId xmlns:a16="http://schemas.microsoft.com/office/drawing/2014/main" id="{A45F6E81-E79C-460B-86F5-0D61E238EB65}"/>
              </a:ext>
            </a:extLst>
          </p:cNvPr>
          <p:cNvGraphicFramePr>
            <a:graphicFrameLocks noGrp="1"/>
          </p:cNvGraphicFramePr>
          <p:nvPr>
            <p:extLst>
              <p:ext uri="{D42A27DB-BD31-4B8C-83A1-F6EECF244321}">
                <p14:modId xmlns:p14="http://schemas.microsoft.com/office/powerpoint/2010/main" val="607550725"/>
              </p:ext>
            </p:extLst>
          </p:nvPr>
        </p:nvGraphicFramePr>
        <p:xfrm>
          <a:off x="3125142" y="4076381"/>
          <a:ext cx="8128000" cy="221996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9137028"/>
                    </a:ext>
                  </a:extLst>
                </a:gridCol>
                <a:gridCol w="1839754">
                  <a:extLst>
                    <a:ext uri="{9D8B030D-6E8A-4147-A177-3AD203B41FA5}">
                      <a16:colId xmlns:a16="http://schemas.microsoft.com/office/drawing/2014/main" val="1499636071"/>
                    </a:ext>
                  </a:extLst>
                </a:gridCol>
                <a:gridCol w="2224246">
                  <a:extLst>
                    <a:ext uri="{9D8B030D-6E8A-4147-A177-3AD203B41FA5}">
                      <a16:colId xmlns:a16="http://schemas.microsoft.com/office/drawing/2014/main" val="2802994593"/>
                    </a:ext>
                  </a:extLst>
                </a:gridCol>
                <a:gridCol w="2032000">
                  <a:extLst>
                    <a:ext uri="{9D8B030D-6E8A-4147-A177-3AD203B41FA5}">
                      <a16:colId xmlns:a16="http://schemas.microsoft.com/office/drawing/2014/main" val="1429590646"/>
                    </a:ext>
                  </a:extLst>
                </a:gridCol>
              </a:tblGrid>
              <a:tr h="0">
                <a:tc>
                  <a:txBody>
                    <a:bodyPr/>
                    <a:lstStyle/>
                    <a:p>
                      <a:r>
                        <a:rPr lang="en-US" dirty="0"/>
                        <a:t>City</a:t>
                      </a:r>
                    </a:p>
                  </a:txBody>
                  <a:tcPr/>
                </a:tc>
                <a:tc>
                  <a:txBody>
                    <a:bodyPr/>
                    <a:lstStyle/>
                    <a:p>
                      <a:r>
                        <a:rPr lang="en-US" dirty="0"/>
                        <a:t>COVID Cases</a:t>
                      </a:r>
                    </a:p>
                  </a:txBody>
                  <a:tcPr/>
                </a:tc>
                <a:tc>
                  <a:txBody>
                    <a:bodyPr/>
                    <a:lstStyle/>
                    <a:p>
                      <a:r>
                        <a:rPr lang="en-US" dirty="0"/>
                        <a:t>Medical Facility Beds</a:t>
                      </a:r>
                    </a:p>
                  </a:txBody>
                  <a:tcPr/>
                </a:tc>
                <a:tc>
                  <a:txBody>
                    <a:bodyPr/>
                    <a:lstStyle/>
                    <a:p>
                      <a:r>
                        <a:rPr lang="en-US" dirty="0"/>
                        <a:t>Cases/Bed</a:t>
                      </a:r>
                    </a:p>
                  </a:txBody>
                  <a:tcPr/>
                </a:tc>
                <a:extLst>
                  <a:ext uri="{0D108BD9-81ED-4DB2-BD59-A6C34878D82A}">
                    <a16:rowId xmlns:a16="http://schemas.microsoft.com/office/drawing/2014/main" val="707135904"/>
                  </a:ext>
                </a:extLst>
              </a:tr>
              <a:tr h="370840">
                <a:tc>
                  <a:txBody>
                    <a:bodyPr/>
                    <a:lstStyle/>
                    <a:p>
                      <a:r>
                        <a:rPr lang="en-US" dirty="0"/>
                        <a:t>South Gate</a:t>
                      </a:r>
                    </a:p>
                  </a:txBody>
                  <a:tcPr/>
                </a:tc>
                <a:tc>
                  <a:txBody>
                    <a:bodyPr/>
                    <a:lstStyle/>
                    <a:p>
                      <a:r>
                        <a:rPr lang="en-US" dirty="0"/>
                        <a:t>6916</a:t>
                      </a:r>
                    </a:p>
                  </a:txBody>
                  <a:tcPr/>
                </a:tc>
                <a:tc>
                  <a:txBody>
                    <a:bodyPr/>
                    <a:lstStyle/>
                    <a:p>
                      <a:r>
                        <a:rPr lang="en-US" dirty="0"/>
                        <a:t>99</a:t>
                      </a:r>
                    </a:p>
                  </a:txBody>
                  <a:tcPr/>
                </a:tc>
                <a:tc>
                  <a:txBody>
                    <a:bodyPr/>
                    <a:lstStyle/>
                    <a:p>
                      <a:r>
                        <a:rPr lang="en-US" dirty="0"/>
                        <a:t>69.86</a:t>
                      </a:r>
                    </a:p>
                  </a:txBody>
                  <a:tcPr/>
                </a:tc>
                <a:extLst>
                  <a:ext uri="{0D108BD9-81ED-4DB2-BD59-A6C34878D82A}">
                    <a16:rowId xmlns:a16="http://schemas.microsoft.com/office/drawing/2014/main" val="2303047854"/>
                  </a:ext>
                </a:extLst>
              </a:tr>
              <a:tr h="370840">
                <a:tc>
                  <a:txBody>
                    <a:bodyPr/>
                    <a:lstStyle/>
                    <a:p>
                      <a:r>
                        <a:rPr lang="en-US" dirty="0"/>
                        <a:t>Compton</a:t>
                      </a:r>
                    </a:p>
                  </a:txBody>
                  <a:tcPr/>
                </a:tc>
                <a:tc>
                  <a:txBody>
                    <a:bodyPr/>
                    <a:lstStyle/>
                    <a:p>
                      <a:r>
                        <a:rPr lang="en-US" dirty="0"/>
                        <a:t>6174</a:t>
                      </a:r>
                    </a:p>
                  </a:txBody>
                  <a:tcPr/>
                </a:tc>
                <a:tc>
                  <a:txBody>
                    <a:bodyPr/>
                    <a:lstStyle/>
                    <a:p>
                      <a:r>
                        <a:rPr lang="en-US" dirty="0"/>
                        <a:t>99</a:t>
                      </a:r>
                    </a:p>
                  </a:txBody>
                  <a:tcPr/>
                </a:tc>
                <a:tc>
                  <a:txBody>
                    <a:bodyPr/>
                    <a:lstStyle/>
                    <a:p>
                      <a:r>
                        <a:rPr lang="en-US" dirty="0"/>
                        <a:t>62.36</a:t>
                      </a:r>
                    </a:p>
                  </a:txBody>
                  <a:tcPr/>
                </a:tc>
                <a:extLst>
                  <a:ext uri="{0D108BD9-81ED-4DB2-BD59-A6C34878D82A}">
                    <a16:rowId xmlns:a16="http://schemas.microsoft.com/office/drawing/2014/main" val="1547720583"/>
                  </a:ext>
                </a:extLst>
              </a:tr>
              <a:tr h="370840">
                <a:tc>
                  <a:txBody>
                    <a:bodyPr/>
                    <a:lstStyle/>
                    <a:p>
                      <a:r>
                        <a:rPr lang="en-US" dirty="0"/>
                        <a:t>Calabasas</a:t>
                      </a:r>
                    </a:p>
                  </a:txBody>
                  <a:tcPr/>
                </a:tc>
                <a:tc>
                  <a:txBody>
                    <a:bodyPr/>
                    <a:lstStyle/>
                    <a:p>
                      <a:r>
                        <a:rPr lang="en-US" dirty="0"/>
                        <a:t>336</a:t>
                      </a:r>
                    </a:p>
                  </a:txBody>
                  <a:tcPr/>
                </a:tc>
                <a:tc>
                  <a:txBody>
                    <a:bodyPr/>
                    <a:lstStyle/>
                    <a:p>
                      <a:r>
                        <a:rPr lang="en-US" dirty="0"/>
                        <a:t>6</a:t>
                      </a:r>
                    </a:p>
                  </a:txBody>
                  <a:tcPr/>
                </a:tc>
                <a:tc>
                  <a:txBody>
                    <a:bodyPr/>
                    <a:lstStyle/>
                    <a:p>
                      <a:r>
                        <a:rPr lang="en-US" dirty="0"/>
                        <a:t>56</a:t>
                      </a:r>
                    </a:p>
                  </a:txBody>
                  <a:tcPr/>
                </a:tc>
                <a:extLst>
                  <a:ext uri="{0D108BD9-81ED-4DB2-BD59-A6C34878D82A}">
                    <a16:rowId xmlns:a16="http://schemas.microsoft.com/office/drawing/2014/main" val="2618433347"/>
                  </a:ext>
                </a:extLst>
              </a:tr>
              <a:tr h="370840">
                <a:tc>
                  <a:txBody>
                    <a:bodyPr/>
                    <a:lstStyle/>
                    <a:p>
                      <a:r>
                        <a:rPr lang="en-US" dirty="0"/>
                        <a:t>Palmdale</a:t>
                      </a:r>
                    </a:p>
                  </a:txBody>
                  <a:tcPr/>
                </a:tc>
                <a:tc>
                  <a:txBody>
                    <a:bodyPr/>
                    <a:lstStyle/>
                    <a:p>
                      <a:r>
                        <a:rPr lang="en-US" dirty="0"/>
                        <a:t>8468</a:t>
                      </a:r>
                    </a:p>
                  </a:txBody>
                  <a:tcPr/>
                </a:tc>
                <a:tc>
                  <a:txBody>
                    <a:bodyPr/>
                    <a:lstStyle/>
                    <a:p>
                      <a:r>
                        <a:rPr lang="en-US" dirty="0"/>
                        <a:t>214</a:t>
                      </a:r>
                    </a:p>
                  </a:txBody>
                  <a:tcPr/>
                </a:tc>
                <a:tc>
                  <a:txBody>
                    <a:bodyPr/>
                    <a:lstStyle/>
                    <a:p>
                      <a:r>
                        <a:rPr lang="en-US" dirty="0"/>
                        <a:t>39.57</a:t>
                      </a:r>
                    </a:p>
                  </a:txBody>
                  <a:tcPr/>
                </a:tc>
                <a:extLst>
                  <a:ext uri="{0D108BD9-81ED-4DB2-BD59-A6C34878D82A}">
                    <a16:rowId xmlns:a16="http://schemas.microsoft.com/office/drawing/2014/main" val="3588502664"/>
                  </a:ext>
                </a:extLst>
              </a:tr>
              <a:tr h="370840">
                <a:tc>
                  <a:txBody>
                    <a:bodyPr/>
                    <a:lstStyle/>
                    <a:p>
                      <a:r>
                        <a:rPr lang="en-US" dirty="0"/>
                        <a:t>Azusa</a:t>
                      </a:r>
                    </a:p>
                  </a:txBody>
                  <a:tcPr/>
                </a:tc>
                <a:tc>
                  <a:txBody>
                    <a:bodyPr/>
                    <a:lstStyle/>
                    <a:p>
                      <a:r>
                        <a:rPr lang="en-US" dirty="0"/>
                        <a:t>2194</a:t>
                      </a:r>
                    </a:p>
                  </a:txBody>
                  <a:tcPr/>
                </a:tc>
                <a:tc>
                  <a:txBody>
                    <a:bodyPr/>
                    <a:lstStyle/>
                    <a:p>
                      <a:r>
                        <a:rPr lang="en-US" dirty="0"/>
                        <a:t>65</a:t>
                      </a:r>
                    </a:p>
                  </a:txBody>
                  <a:tcPr/>
                </a:tc>
                <a:tc>
                  <a:txBody>
                    <a:bodyPr/>
                    <a:lstStyle/>
                    <a:p>
                      <a:r>
                        <a:rPr lang="en-US" dirty="0"/>
                        <a:t>33.75</a:t>
                      </a:r>
                    </a:p>
                  </a:txBody>
                  <a:tcPr/>
                </a:tc>
                <a:extLst>
                  <a:ext uri="{0D108BD9-81ED-4DB2-BD59-A6C34878D82A}">
                    <a16:rowId xmlns:a16="http://schemas.microsoft.com/office/drawing/2014/main" val="3053399825"/>
                  </a:ext>
                </a:extLst>
              </a:tr>
            </a:tbl>
          </a:graphicData>
        </a:graphic>
      </p:graphicFrame>
    </p:spTree>
    <p:extLst>
      <p:ext uri="{BB962C8B-B14F-4D97-AF65-F5344CB8AC3E}">
        <p14:creationId xmlns:p14="http://schemas.microsoft.com/office/powerpoint/2010/main" val="33123124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Beds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pic>
        <p:nvPicPr>
          <p:cNvPr id="5" name="Content Placeholder 4" descr="Map&#10;&#10;Description automatically generated">
            <a:extLst>
              <a:ext uri="{FF2B5EF4-FFF2-40B4-BE49-F238E27FC236}">
                <a16:creationId xmlns:a16="http://schemas.microsoft.com/office/drawing/2014/main" id="{594DAEFF-BCFD-423D-917A-447AA8CAF6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50285" y="460151"/>
            <a:ext cx="5391601" cy="3225357"/>
          </a:xfrm>
        </p:spPr>
      </p:pic>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7064CF3-C3A2-4BAF-A14E-0E101EA48ABA}"/>
              </a:ext>
            </a:extLst>
          </p:cNvPr>
          <p:cNvSpPr txBox="1"/>
          <p:nvPr/>
        </p:nvSpPr>
        <p:spPr>
          <a:xfrm>
            <a:off x="6638081" y="4083400"/>
            <a:ext cx="4427313" cy="1200329"/>
          </a:xfrm>
          <a:prstGeom prst="rect">
            <a:avLst/>
          </a:prstGeom>
          <a:noFill/>
        </p:spPr>
        <p:txBody>
          <a:bodyPr wrap="square" rtlCol="0">
            <a:spAutoFit/>
          </a:bodyPr>
          <a:lstStyle/>
          <a:p>
            <a:r>
              <a:rPr lang="en-US"/>
              <a:t>Zip codes 90220-90223, 90280, and 91302 have the most COVID cases per hospital bed. These correspond to the cities of Compton, South Gate, and Calabasas.</a:t>
            </a:r>
            <a:endParaRPr lang="en-US" dirty="0"/>
          </a:p>
        </p:txBody>
      </p:sp>
    </p:spTree>
    <p:extLst>
      <p:ext uri="{BB962C8B-B14F-4D97-AF65-F5344CB8AC3E}">
        <p14:creationId xmlns:p14="http://schemas.microsoft.com/office/powerpoint/2010/main" val="4278703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Beds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8892B56-8998-43A4-A807-B511DB65DA72}"/>
              </a:ext>
            </a:extLst>
          </p:cNvPr>
          <p:cNvSpPr>
            <a:spLocks noGrp="1"/>
          </p:cNvSpPr>
          <p:nvPr>
            <p:ph idx="1"/>
          </p:nvPr>
        </p:nvSpPr>
        <p:spPr>
          <a:xfrm>
            <a:off x="6297233" y="518401"/>
            <a:ext cx="4771607" cy="1646066"/>
          </a:xfrm>
        </p:spPr>
        <p:txBody>
          <a:bodyPr anchor="ctr">
            <a:normAutofit/>
          </a:bodyPr>
          <a:lstStyle/>
          <a:p>
            <a:pPr marL="0" indent="0">
              <a:buNone/>
            </a:pPr>
            <a:r>
              <a:rPr lang="en-US" sz="2000" dirty="0">
                <a:solidFill>
                  <a:schemeClr val="tx1">
                    <a:alpha val="80000"/>
                  </a:schemeClr>
                </a:solidFill>
              </a:rPr>
              <a:t>The following table shows the top 5 cities in LAC in terms of people per hospital bed.</a:t>
            </a: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4" name="Table 4">
            <a:extLst>
              <a:ext uri="{FF2B5EF4-FFF2-40B4-BE49-F238E27FC236}">
                <a16:creationId xmlns:a16="http://schemas.microsoft.com/office/drawing/2014/main" id="{FC100E46-0610-45FF-9B8F-F01DFE8BED0B}"/>
              </a:ext>
            </a:extLst>
          </p:cNvPr>
          <p:cNvGraphicFramePr>
            <a:graphicFrameLocks noGrp="1"/>
          </p:cNvGraphicFramePr>
          <p:nvPr>
            <p:extLst>
              <p:ext uri="{D42A27DB-BD31-4B8C-83A1-F6EECF244321}">
                <p14:modId xmlns:p14="http://schemas.microsoft.com/office/powerpoint/2010/main" val="3630730180"/>
              </p:ext>
            </p:extLst>
          </p:nvPr>
        </p:nvGraphicFramePr>
        <p:xfrm>
          <a:off x="3125142" y="4071301"/>
          <a:ext cx="8128000" cy="2225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02063914"/>
                    </a:ext>
                  </a:extLst>
                </a:gridCol>
                <a:gridCol w="1903415">
                  <a:extLst>
                    <a:ext uri="{9D8B030D-6E8A-4147-A177-3AD203B41FA5}">
                      <a16:colId xmlns:a16="http://schemas.microsoft.com/office/drawing/2014/main" val="1877435205"/>
                    </a:ext>
                  </a:extLst>
                </a:gridCol>
                <a:gridCol w="2160585">
                  <a:extLst>
                    <a:ext uri="{9D8B030D-6E8A-4147-A177-3AD203B41FA5}">
                      <a16:colId xmlns:a16="http://schemas.microsoft.com/office/drawing/2014/main" val="3432856152"/>
                    </a:ext>
                  </a:extLst>
                </a:gridCol>
                <a:gridCol w="2032000">
                  <a:extLst>
                    <a:ext uri="{9D8B030D-6E8A-4147-A177-3AD203B41FA5}">
                      <a16:colId xmlns:a16="http://schemas.microsoft.com/office/drawing/2014/main" val="2529682145"/>
                    </a:ext>
                  </a:extLst>
                </a:gridCol>
              </a:tblGrid>
              <a:tr h="370840">
                <a:tc>
                  <a:txBody>
                    <a:bodyPr/>
                    <a:lstStyle/>
                    <a:p>
                      <a:r>
                        <a:rPr lang="en-US" dirty="0"/>
                        <a:t>City</a:t>
                      </a:r>
                    </a:p>
                  </a:txBody>
                  <a:tcPr/>
                </a:tc>
                <a:tc>
                  <a:txBody>
                    <a:bodyPr/>
                    <a:lstStyle/>
                    <a:p>
                      <a:r>
                        <a:rPr lang="en-US" dirty="0"/>
                        <a:t>Population (2010)</a:t>
                      </a:r>
                    </a:p>
                  </a:txBody>
                  <a:tcPr/>
                </a:tc>
                <a:tc>
                  <a:txBody>
                    <a:bodyPr/>
                    <a:lstStyle/>
                    <a:p>
                      <a:r>
                        <a:rPr lang="en-US" dirty="0"/>
                        <a:t>Medical Facility Beds</a:t>
                      </a:r>
                    </a:p>
                  </a:txBody>
                  <a:tcPr/>
                </a:tc>
                <a:tc>
                  <a:txBody>
                    <a:bodyPr/>
                    <a:lstStyle/>
                    <a:p>
                      <a:r>
                        <a:rPr lang="en-US" dirty="0"/>
                        <a:t>People/Bed</a:t>
                      </a:r>
                    </a:p>
                  </a:txBody>
                  <a:tcPr/>
                </a:tc>
                <a:extLst>
                  <a:ext uri="{0D108BD9-81ED-4DB2-BD59-A6C34878D82A}">
                    <a16:rowId xmlns:a16="http://schemas.microsoft.com/office/drawing/2014/main" val="2655181247"/>
                  </a:ext>
                </a:extLst>
              </a:tr>
              <a:tr h="370840">
                <a:tc>
                  <a:txBody>
                    <a:bodyPr/>
                    <a:lstStyle/>
                    <a:p>
                      <a:pPr algn="l"/>
                      <a:r>
                        <a:rPr lang="en-US" dirty="0">
                          <a:effectLst/>
                        </a:rPr>
                        <a:t>Calabasas</a:t>
                      </a:r>
                    </a:p>
                  </a:txBody>
                  <a:tcPr marL="49530" marR="49530" marT="22860" marB="22860" anchor="ctr"/>
                </a:tc>
                <a:tc>
                  <a:txBody>
                    <a:bodyPr/>
                    <a:lstStyle/>
                    <a:p>
                      <a:pPr algn="l"/>
                      <a:r>
                        <a:rPr lang="en-US">
                          <a:effectLst/>
                        </a:rPr>
                        <a:t>23058</a:t>
                      </a:r>
                    </a:p>
                  </a:txBody>
                  <a:tcPr marL="49530" marR="49530" marT="22860" marB="22860" anchor="ctr"/>
                </a:tc>
                <a:tc>
                  <a:txBody>
                    <a:bodyPr/>
                    <a:lstStyle/>
                    <a:p>
                      <a:pPr algn="l"/>
                      <a:r>
                        <a:rPr lang="en-US">
                          <a:effectLst/>
                        </a:rPr>
                        <a:t>6</a:t>
                      </a:r>
                    </a:p>
                  </a:txBody>
                  <a:tcPr marL="49530" marR="49530" marT="22860" marB="22860" anchor="ctr"/>
                </a:tc>
                <a:tc>
                  <a:txBody>
                    <a:bodyPr/>
                    <a:lstStyle/>
                    <a:p>
                      <a:r>
                        <a:rPr lang="en-US" dirty="0">
                          <a:effectLst/>
                        </a:rPr>
                        <a:t>3843</a:t>
                      </a:r>
                    </a:p>
                  </a:txBody>
                  <a:tcPr marL="49530" marR="49530" marT="22860" marB="22860" anchor="ctr"/>
                </a:tc>
                <a:extLst>
                  <a:ext uri="{0D108BD9-81ED-4DB2-BD59-A6C34878D82A}">
                    <a16:rowId xmlns:a16="http://schemas.microsoft.com/office/drawing/2014/main" val="3676915981"/>
                  </a:ext>
                </a:extLst>
              </a:tr>
              <a:tr h="370840">
                <a:tc>
                  <a:txBody>
                    <a:bodyPr/>
                    <a:lstStyle/>
                    <a:p>
                      <a:pPr algn="l"/>
                      <a:r>
                        <a:rPr lang="en-US">
                          <a:effectLst/>
                        </a:rPr>
                        <a:t>San Marino</a:t>
                      </a:r>
                    </a:p>
                  </a:txBody>
                  <a:tcPr marL="49530" marR="49530" marT="22860" marB="22860" anchor="ctr"/>
                </a:tc>
                <a:tc>
                  <a:txBody>
                    <a:bodyPr/>
                    <a:lstStyle/>
                    <a:p>
                      <a:pPr algn="l"/>
                      <a:r>
                        <a:rPr lang="en-US">
                          <a:effectLst/>
                        </a:rPr>
                        <a:t>13147</a:t>
                      </a:r>
                    </a:p>
                  </a:txBody>
                  <a:tcPr marL="49530" marR="49530" marT="22860" marB="22860" anchor="ctr"/>
                </a:tc>
                <a:tc>
                  <a:txBody>
                    <a:bodyPr/>
                    <a:lstStyle/>
                    <a:p>
                      <a:pPr algn="l"/>
                      <a:r>
                        <a:rPr lang="en-US">
                          <a:effectLst/>
                        </a:rPr>
                        <a:t>6</a:t>
                      </a:r>
                    </a:p>
                  </a:txBody>
                  <a:tcPr marL="49530" marR="49530" marT="22860" marB="22860" anchor="ctr"/>
                </a:tc>
                <a:tc>
                  <a:txBody>
                    <a:bodyPr/>
                    <a:lstStyle/>
                    <a:p>
                      <a:r>
                        <a:rPr lang="en-US" dirty="0">
                          <a:effectLst/>
                        </a:rPr>
                        <a:t>2191.17</a:t>
                      </a:r>
                    </a:p>
                  </a:txBody>
                  <a:tcPr marL="49530" marR="49530" marT="22860" marB="22860" anchor="ctr"/>
                </a:tc>
                <a:extLst>
                  <a:ext uri="{0D108BD9-81ED-4DB2-BD59-A6C34878D82A}">
                    <a16:rowId xmlns:a16="http://schemas.microsoft.com/office/drawing/2014/main" val="785512825"/>
                  </a:ext>
                </a:extLst>
              </a:tr>
              <a:tr h="370840">
                <a:tc>
                  <a:txBody>
                    <a:bodyPr/>
                    <a:lstStyle/>
                    <a:p>
                      <a:pPr algn="l"/>
                      <a:r>
                        <a:rPr lang="en-US">
                          <a:effectLst/>
                        </a:rPr>
                        <a:t>Rancho Palos Verdes</a:t>
                      </a:r>
                    </a:p>
                  </a:txBody>
                  <a:tcPr marL="49530" marR="49530" marT="22860" marB="22860" anchor="ctr"/>
                </a:tc>
                <a:tc>
                  <a:txBody>
                    <a:bodyPr/>
                    <a:lstStyle/>
                    <a:p>
                      <a:pPr algn="l"/>
                      <a:r>
                        <a:rPr lang="en-US">
                          <a:effectLst/>
                        </a:rPr>
                        <a:t>41643</a:t>
                      </a:r>
                    </a:p>
                  </a:txBody>
                  <a:tcPr marL="49530" marR="49530" marT="22860" marB="22860" anchor="ctr"/>
                </a:tc>
                <a:tc>
                  <a:txBody>
                    <a:bodyPr/>
                    <a:lstStyle/>
                    <a:p>
                      <a:pPr algn="l"/>
                      <a:r>
                        <a:rPr lang="en-US">
                          <a:effectLst/>
                        </a:rPr>
                        <a:t>34</a:t>
                      </a:r>
                    </a:p>
                  </a:txBody>
                  <a:tcPr marL="49530" marR="49530" marT="22860" marB="22860" anchor="ctr"/>
                </a:tc>
                <a:tc>
                  <a:txBody>
                    <a:bodyPr/>
                    <a:lstStyle/>
                    <a:p>
                      <a:r>
                        <a:rPr lang="en-US" dirty="0">
                          <a:effectLst/>
                        </a:rPr>
                        <a:t>1224.79</a:t>
                      </a:r>
                    </a:p>
                  </a:txBody>
                  <a:tcPr marL="49530" marR="49530" marT="22860" marB="22860" anchor="ctr"/>
                </a:tc>
                <a:extLst>
                  <a:ext uri="{0D108BD9-81ED-4DB2-BD59-A6C34878D82A}">
                    <a16:rowId xmlns:a16="http://schemas.microsoft.com/office/drawing/2014/main" val="2187616397"/>
                  </a:ext>
                </a:extLst>
              </a:tr>
              <a:tr h="370840">
                <a:tc>
                  <a:txBody>
                    <a:bodyPr/>
                    <a:lstStyle/>
                    <a:p>
                      <a:pPr algn="l"/>
                      <a:r>
                        <a:rPr lang="en-US">
                          <a:effectLst/>
                        </a:rPr>
                        <a:t>Agoura Hills</a:t>
                      </a:r>
                    </a:p>
                  </a:txBody>
                  <a:tcPr marL="49530" marR="49530" marT="22860" marB="22860" anchor="ctr"/>
                </a:tc>
                <a:tc>
                  <a:txBody>
                    <a:bodyPr/>
                    <a:lstStyle/>
                    <a:p>
                      <a:pPr algn="l"/>
                      <a:r>
                        <a:rPr lang="en-US">
                          <a:effectLst/>
                        </a:rPr>
                        <a:t>20330</a:t>
                      </a:r>
                    </a:p>
                  </a:txBody>
                  <a:tcPr marL="49530" marR="49530" marT="22860" marB="22860" anchor="ctr"/>
                </a:tc>
                <a:tc>
                  <a:txBody>
                    <a:bodyPr/>
                    <a:lstStyle/>
                    <a:p>
                      <a:pPr algn="l"/>
                      <a:r>
                        <a:rPr lang="en-US">
                          <a:effectLst/>
                        </a:rPr>
                        <a:t>20</a:t>
                      </a:r>
                    </a:p>
                  </a:txBody>
                  <a:tcPr marL="49530" marR="49530" marT="22860" marB="22860" anchor="ctr"/>
                </a:tc>
                <a:tc>
                  <a:txBody>
                    <a:bodyPr/>
                    <a:lstStyle/>
                    <a:p>
                      <a:r>
                        <a:rPr lang="en-US" dirty="0">
                          <a:effectLst/>
                        </a:rPr>
                        <a:t>1016</a:t>
                      </a:r>
                    </a:p>
                  </a:txBody>
                  <a:tcPr marL="49530" marR="49530" marT="22860" marB="22860" anchor="ctr"/>
                </a:tc>
                <a:extLst>
                  <a:ext uri="{0D108BD9-81ED-4DB2-BD59-A6C34878D82A}">
                    <a16:rowId xmlns:a16="http://schemas.microsoft.com/office/drawing/2014/main" val="2306806763"/>
                  </a:ext>
                </a:extLst>
              </a:tr>
              <a:tr h="370840">
                <a:tc>
                  <a:txBody>
                    <a:bodyPr/>
                    <a:lstStyle/>
                    <a:p>
                      <a:pPr algn="l"/>
                      <a:r>
                        <a:rPr lang="en-US">
                          <a:effectLst/>
                        </a:rPr>
                        <a:t>Compton</a:t>
                      </a:r>
                    </a:p>
                  </a:txBody>
                  <a:tcPr marL="49530" marR="49530" marT="22860" marB="22860" anchor="ctr"/>
                </a:tc>
                <a:tc>
                  <a:txBody>
                    <a:bodyPr/>
                    <a:lstStyle/>
                    <a:p>
                      <a:pPr algn="l"/>
                      <a:r>
                        <a:rPr lang="en-US">
                          <a:effectLst/>
                        </a:rPr>
                        <a:t>96455</a:t>
                      </a:r>
                    </a:p>
                  </a:txBody>
                  <a:tcPr marL="49530" marR="49530" marT="22860" marB="22860" anchor="ctr"/>
                </a:tc>
                <a:tc>
                  <a:txBody>
                    <a:bodyPr/>
                    <a:lstStyle/>
                    <a:p>
                      <a:pPr algn="l"/>
                      <a:r>
                        <a:rPr lang="en-US">
                          <a:effectLst/>
                        </a:rPr>
                        <a:t>99</a:t>
                      </a:r>
                    </a:p>
                  </a:txBody>
                  <a:tcPr marL="49530" marR="49530" marT="22860" marB="22860" anchor="ctr"/>
                </a:tc>
                <a:tc>
                  <a:txBody>
                    <a:bodyPr/>
                    <a:lstStyle/>
                    <a:p>
                      <a:r>
                        <a:rPr lang="en-US" dirty="0">
                          <a:effectLst/>
                        </a:rPr>
                        <a:t>974.29</a:t>
                      </a:r>
                    </a:p>
                  </a:txBody>
                  <a:tcPr marL="49530" marR="49530" marT="22860" marB="22860" anchor="ctr"/>
                </a:tc>
                <a:extLst>
                  <a:ext uri="{0D108BD9-81ED-4DB2-BD59-A6C34878D82A}">
                    <a16:rowId xmlns:a16="http://schemas.microsoft.com/office/drawing/2014/main" val="3997057801"/>
                  </a:ext>
                </a:extLst>
              </a:tr>
            </a:tbl>
          </a:graphicData>
        </a:graphic>
      </p:graphicFrame>
    </p:spTree>
    <p:extLst>
      <p:ext uri="{BB962C8B-B14F-4D97-AF65-F5344CB8AC3E}">
        <p14:creationId xmlns:p14="http://schemas.microsoft.com/office/powerpoint/2010/main" val="476252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Beds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pic>
        <p:nvPicPr>
          <p:cNvPr id="5" name="Content Placeholder 4" descr="Map&#10;&#10;Description automatically generated">
            <a:extLst>
              <a:ext uri="{FF2B5EF4-FFF2-40B4-BE49-F238E27FC236}">
                <a16:creationId xmlns:a16="http://schemas.microsoft.com/office/drawing/2014/main" id="{F4273E66-50F0-4729-9DB1-CB2B6967CF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36019" y="374393"/>
            <a:ext cx="5564739" cy="3329505"/>
          </a:xfrm>
        </p:spPr>
      </p:pic>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C57971E-7AEC-440B-B542-4E30BB5D6D2D}"/>
              </a:ext>
            </a:extLst>
          </p:cNvPr>
          <p:cNvSpPr txBox="1"/>
          <p:nvPr/>
        </p:nvSpPr>
        <p:spPr>
          <a:xfrm>
            <a:off x="6527679" y="3997494"/>
            <a:ext cx="4740271" cy="1477328"/>
          </a:xfrm>
          <a:prstGeom prst="rect">
            <a:avLst/>
          </a:prstGeom>
          <a:noFill/>
        </p:spPr>
        <p:txBody>
          <a:bodyPr wrap="square" rtlCol="0">
            <a:spAutoFit/>
          </a:bodyPr>
          <a:lstStyle/>
          <a:p>
            <a:r>
              <a:rPr lang="en-US" dirty="0"/>
              <a:t>Zip codes 91302, 91108, and 90275 have the highest ratios of people in the general population for each hospital bed. These correspond to the cities of Calabasas (again), San Marino, and Rancho Palos Verdes.</a:t>
            </a:r>
          </a:p>
        </p:txBody>
      </p:sp>
    </p:spTree>
    <p:extLst>
      <p:ext uri="{BB962C8B-B14F-4D97-AF65-F5344CB8AC3E}">
        <p14:creationId xmlns:p14="http://schemas.microsoft.com/office/powerpoint/2010/main" val="2279192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Issues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8892B56-8998-43A4-A807-B511DB65DA72}"/>
              </a:ext>
            </a:extLst>
          </p:cNvPr>
          <p:cNvSpPr>
            <a:spLocks noGrp="1"/>
          </p:cNvSpPr>
          <p:nvPr>
            <p:ph idx="1"/>
          </p:nvPr>
        </p:nvSpPr>
        <p:spPr>
          <a:xfrm>
            <a:off x="6297233" y="518400"/>
            <a:ext cx="4771607" cy="5837949"/>
          </a:xfrm>
        </p:spPr>
        <p:txBody>
          <a:bodyPr anchor="ctr">
            <a:normAutofit/>
          </a:bodyPr>
          <a:lstStyle/>
          <a:p>
            <a:pPr marL="0" indent="0">
              <a:lnSpc>
                <a:spcPct val="100000"/>
              </a:lnSpc>
              <a:buNone/>
            </a:pPr>
            <a:r>
              <a:rPr lang="en-US" sz="2000" dirty="0">
                <a:solidFill>
                  <a:schemeClr val="tx1">
                    <a:alpha val="80000"/>
                  </a:schemeClr>
                </a:solidFill>
              </a:rPr>
              <a:t>A major obstacle, and a huge liability in the project results, is the lack of consistency across data from each of the sources used. Between the medical bed data and the Foursquare venue data, facility names were formatted differently, with bed data being in all-caps and occasionally including city names at the end. Latitude and longitude coordinates between the two data sets often had differing levels of precision, and sometimes pointed to separate areas. Foursquare venue data was also unable to capture the complete set of facilities included in the bed data provided by the California government.</a:t>
            </a: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09199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Issues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8892B56-8998-43A4-A807-B511DB65DA72}"/>
              </a:ext>
            </a:extLst>
          </p:cNvPr>
          <p:cNvSpPr>
            <a:spLocks noGrp="1"/>
          </p:cNvSpPr>
          <p:nvPr>
            <p:ph idx="1"/>
          </p:nvPr>
        </p:nvSpPr>
        <p:spPr>
          <a:xfrm>
            <a:off x="6297233" y="518400"/>
            <a:ext cx="4771607" cy="5837949"/>
          </a:xfrm>
        </p:spPr>
        <p:txBody>
          <a:bodyPr anchor="ctr">
            <a:normAutofit fontScale="92500"/>
          </a:bodyPr>
          <a:lstStyle/>
          <a:p>
            <a:pPr marL="0" indent="0">
              <a:lnSpc>
                <a:spcPct val="110000"/>
              </a:lnSpc>
              <a:spcBef>
                <a:spcPts val="0"/>
              </a:spcBef>
              <a:buNone/>
            </a:pPr>
            <a:r>
              <a:rPr lang="en-US" sz="2000" dirty="0">
                <a:solidFill>
                  <a:schemeClr val="tx1">
                    <a:alpha val="80000"/>
                  </a:schemeClr>
                </a:solidFill>
              </a:rPr>
              <a:t>The numbers of beds counted for certain communities were suspicious, like having only 6 beds for the top two cities in terms of ratio of people per bed, Calabasas and San Marino.</a:t>
            </a:r>
          </a:p>
          <a:p>
            <a:pPr marL="0" indent="0">
              <a:lnSpc>
                <a:spcPct val="110000"/>
              </a:lnSpc>
              <a:spcBef>
                <a:spcPts val="0"/>
              </a:spcBef>
              <a:buNone/>
            </a:pPr>
            <a:endParaRPr lang="en-US" sz="2000" dirty="0">
              <a:solidFill>
                <a:schemeClr val="tx1">
                  <a:alpha val="80000"/>
                </a:schemeClr>
              </a:solidFill>
            </a:endParaRPr>
          </a:p>
          <a:p>
            <a:pPr marL="0" indent="0">
              <a:lnSpc>
                <a:spcPct val="110000"/>
              </a:lnSpc>
              <a:spcBef>
                <a:spcPts val="0"/>
              </a:spcBef>
              <a:buNone/>
            </a:pPr>
            <a:r>
              <a:rPr lang="en-US" sz="2000" dirty="0">
                <a:solidFill>
                  <a:schemeClr val="tx1">
                    <a:alpha val="80000"/>
                  </a:schemeClr>
                </a:solidFill>
              </a:rPr>
              <a:t>In addition, different data sets separated LAC in different ways. Some split Los Angeles city into separate neighborhoods of more comparable population sizes to the other cities in the county; others didn't. Furthermore, zip code boundaries sometimes don't match up with city boundaries, furthering complicating matters.</a:t>
            </a:r>
          </a:p>
          <a:p>
            <a:pPr marL="0" indent="0">
              <a:lnSpc>
                <a:spcPct val="110000"/>
              </a:lnSpc>
              <a:spcBef>
                <a:spcPts val="0"/>
              </a:spcBef>
              <a:buNone/>
            </a:pPr>
            <a:endParaRPr lang="en-US" sz="2000" dirty="0">
              <a:solidFill>
                <a:schemeClr val="tx1">
                  <a:alpha val="80000"/>
                </a:schemeClr>
              </a:solidFill>
            </a:endParaRPr>
          </a:p>
          <a:p>
            <a:pPr marL="0" indent="0">
              <a:lnSpc>
                <a:spcPct val="110000"/>
              </a:lnSpc>
              <a:spcBef>
                <a:spcPts val="0"/>
              </a:spcBef>
              <a:buNone/>
            </a:pPr>
            <a:r>
              <a:rPr lang="en-US" sz="2000" dirty="0">
                <a:solidFill>
                  <a:schemeClr val="tx1">
                    <a:alpha val="80000"/>
                  </a:schemeClr>
                </a:solidFill>
              </a:rPr>
              <a:t>Lastly, the </a:t>
            </a:r>
            <a:r>
              <a:rPr lang="en-US" sz="2000" dirty="0" err="1">
                <a:solidFill>
                  <a:schemeClr val="tx1">
                    <a:alpha val="80000"/>
                  </a:schemeClr>
                </a:solidFill>
              </a:rPr>
              <a:t>GeoJSON</a:t>
            </a:r>
            <a:r>
              <a:rPr lang="en-US" sz="2000" dirty="0">
                <a:solidFill>
                  <a:schemeClr val="tx1">
                    <a:alpha val="80000"/>
                  </a:schemeClr>
                </a:solidFill>
              </a:rPr>
              <a:t> file included a number of cities in Orange County to the southeast of LAC, potentially among other areas not within LAC.</a:t>
            </a: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0407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Conclusion</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8892B56-8998-43A4-A807-B511DB65DA72}"/>
              </a:ext>
            </a:extLst>
          </p:cNvPr>
          <p:cNvSpPr>
            <a:spLocks noGrp="1"/>
          </p:cNvSpPr>
          <p:nvPr>
            <p:ph idx="1"/>
          </p:nvPr>
        </p:nvSpPr>
        <p:spPr>
          <a:xfrm>
            <a:off x="6297233" y="518400"/>
            <a:ext cx="4771607" cy="5837949"/>
          </a:xfrm>
        </p:spPr>
        <p:txBody>
          <a:bodyPr anchor="ctr">
            <a:normAutofit fontScale="85000" lnSpcReduction="10000"/>
          </a:bodyPr>
          <a:lstStyle/>
          <a:p>
            <a:pPr marL="0" indent="0">
              <a:lnSpc>
                <a:spcPct val="110000"/>
              </a:lnSpc>
              <a:spcBef>
                <a:spcPts val="0"/>
              </a:spcBef>
              <a:buNone/>
            </a:pPr>
            <a:r>
              <a:rPr lang="en-US" sz="2000" dirty="0">
                <a:solidFill>
                  <a:schemeClr val="tx1">
                    <a:alpha val="80000"/>
                  </a:schemeClr>
                </a:solidFill>
              </a:rPr>
              <a:t>Geospatial data analysis can be useful in issues of public concern, in addition to solving business problems. Combined with resource data, location info can be employed to help more efficiently provide access to government, or other, supplies.</a:t>
            </a:r>
          </a:p>
          <a:p>
            <a:pPr marL="0" indent="0">
              <a:lnSpc>
                <a:spcPct val="110000"/>
              </a:lnSpc>
              <a:spcBef>
                <a:spcPts val="0"/>
              </a:spcBef>
              <a:buNone/>
            </a:pPr>
            <a:endParaRPr lang="en-US" sz="2000" dirty="0">
              <a:solidFill>
                <a:schemeClr val="tx1">
                  <a:alpha val="80000"/>
                </a:schemeClr>
              </a:solidFill>
            </a:endParaRPr>
          </a:p>
          <a:p>
            <a:pPr marL="0" indent="0">
              <a:lnSpc>
                <a:spcPct val="110000"/>
              </a:lnSpc>
              <a:spcBef>
                <a:spcPts val="0"/>
              </a:spcBef>
              <a:buNone/>
            </a:pPr>
            <a:r>
              <a:rPr lang="en-US" sz="2000" dirty="0">
                <a:solidFill>
                  <a:schemeClr val="tx1">
                    <a:alpha val="80000"/>
                  </a:schemeClr>
                </a:solidFill>
              </a:rPr>
              <a:t>As a general result reached by this project, many remote and underserved communities may require better access to healthcare resources to bolster their responses to public health crises and maintain higher qualities of care for their populations even in the absence of severe outbreaks.</a:t>
            </a:r>
          </a:p>
          <a:p>
            <a:pPr marL="0" indent="0">
              <a:lnSpc>
                <a:spcPct val="110000"/>
              </a:lnSpc>
              <a:spcBef>
                <a:spcPts val="0"/>
              </a:spcBef>
              <a:buNone/>
            </a:pPr>
            <a:endParaRPr lang="en-US" sz="2000" dirty="0">
              <a:solidFill>
                <a:schemeClr val="tx1">
                  <a:alpha val="80000"/>
                </a:schemeClr>
              </a:solidFill>
            </a:endParaRPr>
          </a:p>
          <a:p>
            <a:pPr marL="0" indent="0">
              <a:lnSpc>
                <a:spcPct val="110000"/>
              </a:lnSpc>
              <a:spcBef>
                <a:spcPts val="0"/>
              </a:spcBef>
              <a:buNone/>
            </a:pPr>
            <a:r>
              <a:rPr lang="en-US" sz="2000" dirty="0">
                <a:solidFill>
                  <a:schemeClr val="tx1">
                    <a:alpha val="80000"/>
                  </a:schemeClr>
                </a:solidFill>
              </a:rPr>
              <a:t>In the future, more well-documented data sets across entities could help provide better analyses. This could include standardized naming conventions, standardized county sub-divisions, and greater precision in geospatial coordinates, among other features. Organizations that collaborate and coordinate their data collection and formatting can create higher quality data that is more comprehensive and can yield more useful results.</a:t>
            </a: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6542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400" dirty="0">
                <a:solidFill>
                  <a:srgbClr val="FFFFFF"/>
                </a:solidFill>
              </a:rPr>
              <a:t>Introduction</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4" name="Rectangle 1">
            <a:extLst>
              <a:ext uri="{FF2B5EF4-FFF2-40B4-BE49-F238E27FC236}">
                <a16:creationId xmlns:a16="http://schemas.microsoft.com/office/drawing/2014/main" id="{2E19B730-6703-4D0D-B2BB-0D5CA3AA883D}"/>
              </a:ext>
            </a:extLst>
          </p:cNvPr>
          <p:cNvSpPr>
            <a:spLocks noGrp="1" noChangeArrowheads="1"/>
          </p:cNvSpPr>
          <p:nvPr>
            <p:ph idx="1"/>
          </p:nvPr>
        </p:nvSpPr>
        <p:spPr bwMode="auto">
          <a:xfrm>
            <a:off x="6297614" y="1646472"/>
            <a:ext cx="4836550" cy="3582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lgn="l">
              <a:buNone/>
            </a:pPr>
            <a:r>
              <a:rPr lang="en-US" sz="1800" b="0" i="0" u="none" strike="noStrike" baseline="0" dirty="0">
                <a:solidFill>
                  <a:srgbClr val="333333"/>
                </a:solidFill>
                <a:latin typeface="+mn-lt"/>
              </a:rPr>
              <a:t>In difficult public health circumstances, supplies may become scarce, and communities may not be affected equally. Looking at a range of demographic, public health, and hospital data may allow decision-makers to create informed plans about how to mobilize medical resources in a targeted fashion.</a:t>
            </a:r>
          </a:p>
          <a:p>
            <a:pPr marL="0" indent="0" algn="l">
              <a:buNone/>
            </a:pPr>
            <a:endParaRPr lang="en-US" sz="1800" b="0" i="0" u="none" strike="noStrike" baseline="0" dirty="0">
              <a:solidFill>
                <a:srgbClr val="333333"/>
              </a:solidFill>
              <a:latin typeface="+mn-lt"/>
            </a:endParaRPr>
          </a:p>
          <a:p>
            <a:pPr marL="0" indent="0" algn="l">
              <a:buNone/>
            </a:pPr>
            <a:r>
              <a:rPr lang="en-US" sz="1800" b="0" i="0" u="none" strike="noStrike" baseline="0" dirty="0">
                <a:solidFill>
                  <a:srgbClr val="333333"/>
                </a:solidFill>
                <a:latin typeface="+mn-lt"/>
              </a:rPr>
              <a:t>In more regular times, certain regions may still be underserved with regards to their healthcare</a:t>
            </a:r>
          </a:p>
          <a:p>
            <a:pPr marL="0" indent="0" algn="l">
              <a:buNone/>
            </a:pPr>
            <a:r>
              <a:rPr lang="en-US" sz="1800" b="0" i="0" u="none" strike="noStrike" baseline="0" dirty="0">
                <a:solidFill>
                  <a:srgbClr val="333333"/>
                </a:solidFill>
                <a:latin typeface="+mn-lt"/>
              </a:rPr>
              <a:t>needs. Geospatial analysis can also help determine which areas may benefit most from a newly constructed hospital or increased medical staffing.</a:t>
            </a:r>
            <a:endParaRPr kumimoji="0" lang="en-US" altLang="en-US" sz="18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8953802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Thank You!</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8892B56-8998-43A4-A807-B511DB65DA72}"/>
              </a:ext>
            </a:extLst>
          </p:cNvPr>
          <p:cNvSpPr>
            <a:spLocks noGrp="1"/>
          </p:cNvSpPr>
          <p:nvPr>
            <p:ph idx="1"/>
          </p:nvPr>
        </p:nvSpPr>
        <p:spPr>
          <a:xfrm>
            <a:off x="6297233" y="518400"/>
            <a:ext cx="4771607" cy="5837949"/>
          </a:xfrm>
        </p:spPr>
        <p:txBody>
          <a:bodyPr anchor="ctr">
            <a:normAutofit/>
          </a:bodyPr>
          <a:lstStyle/>
          <a:p>
            <a:endParaRPr lang="en-US" sz="2000">
              <a:solidFill>
                <a:schemeClr val="tx1">
                  <a:alpha val="80000"/>
                </a:schemeClr>
              </a:solidFill>
            </a:endParaRP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6159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Goals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8892B56-8998-43A4-A807-B511DB65DA72}"/>
              </a:ext>
            </a:extLst>
          </p:cNvPr>
          <p:cNvSpPr>
            <a:spLocks noGrp="1"/>
          </p:cNvSpPr>
          <p:nvPr>
            <p:ph idx="1"/>
          </p:nvPr>
        </p:nvSpPr>
        <p:spPr>
          <a:xfrm>
            <a:off x="6297233" y="518400"/>
            <a:ext cx="4771607" cy="5837949"/>
          </a:xfrm>
        </p:spPr>
        <p:txBody>
          <a:bodyPr anchor="ctr">
            <a:normAutofit/>
          </a:bodyPr>
          <a:lstStyle/>
          <a:p>
            <a:pPr marL="0" indent="0" algn="l">
              <a:buNone/>
            </a:pPr>
            <a:r>
              <a:rPr lang="en-US" sz="1800" b="0" i="0" u="none" strike="noStrike" baseline="0" dirty="0">
                <a:solidFill>
                  <a:srgbClr val="333333"/>
                </a:solidFill>
                <a:latin typeface="OpenSans-Regular"/>
              </a:rPr>
              <a:t>This capstone project for the Coursera-IBM Data Science Certificate will explore hospital data by cities in Los Angeles County, as well as COVID case data in the region between mid-December 2020 to mid-January 2021.</a:t>
            </a:r>
          </a:p>
          <a:p>
            <a:pPr marL="0" indent="0" algn="l">
              <a:buNone/>
            </a:pPr>
            <a:r>
              <a:rPr lang="en-US" sz="1800" b="0" i="0" u="none" strike="noStrike" baseline="0" dirty="0">
                <a:solidFill>
                  <a:srgbClr val="333333"/>
                </a:solidFill>
                <a:latin typeface="OpenSans-Regular"/>
              </a:rPr>
              <a:t>More specifically, this assignment tries to analyze data in two areas.</a:t>
            </a:r>
          </a:p>
          <a:p>
            <a:pPr marL="0" indent="0" algn="l">
              <a:buNone/>
            </a:pPr>
            <a:r>
              <a:rPr lang="en-US" sz="1800" dirty="0">
                <a:solidFill>
                  <a:srgbClr val="333333"/>
                </a:solidFill>
                <a:latin typeface="OpenSans-Regular"/>
              </a:rPr>
              <a:t>1. </a:t>
            </a:r>
            <a:r>
              <a:rPr lang="en-US" sz="1800" b="0" i="0" u="none" strike="noStrike" baseline="0" dirty="0">
                <a:solidFill>
                  <a:srgbClr val="333333"/>
                </a:solidFill>
                <a:latin typeface="OpenSans-Regular"/>
              </a:rPr>
              <a:t>Which zip codes in LAC are located furthest away from the nearest medical center, as found by Foursquare, and would therefore perhaps benefit most from a new hospital.</a:t>
            </a:r>
          </a:p>
          <a:p>
            <a:pPr marL="0" indent="0" algn="l">
              <a:buNone/>
            </a:pPr>
            <a:r>
              <a:rPr lang="en-US" sz="1800" b="0" i="0" u="none" strike="noStrike" baseline="0" dirty="0">
                <a:solidFill>
                  <a:srgbClr val="333333"/>
                </a:solidFill>
                <a:latin typeface="OpenSans-Regular"/>
              </a:rPr>
              <a:t>2. Which cities in LAC have the highest ratios of COVID cases to hospital beds, and could require increased medical assistance in the near future; as well as which cities in LAC have the highest ratios of people to hospital beds, and may benefit from increased hospital capacities in the longer term.</a:t>
            </a:r>
            <a:endParaRPr lang="en-US" sz="2000" dirty="0">
              <a:solidFill>
                <a:schemeClr val="tx1">
                  <a:alpha val="80000"/>
                </a:schemeClr>
              </a:solidFill>
            </a:endParaRP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36288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Data</a:t>
            </a:r>
            <a:br>
              <a:rPr lang="en-US" sz="5600" dirty="0">
                <a:solidFill>
                  <a:srgbClr val="FFFFFF"/>
                </a:solidFill>
              </a:rPr>
            </a:br>
            <a:r>
              <a:rPr lang="en-US" sz="2400" dirty="0">
                <a:solidFill>
                  <a:srgbClr val="FFFFFF"/>
                </a:solidFill>
              </a:rPr>
              <a:t>Los Angeles County Cities And Populations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B8892B56-8998-43A4-A807-B511DB65DA72}"/>
              </a:ext>
            </a:extLst>
          </p:cNvPr>
          <p:cNvSpPr>
            <a:spLocks noGrp="1"/>
          </p:cNvSpPr>
          <p:nvPr>
            <p:ph idx="1"/>
          </p:nvPr>
        </p:nvSpPr>
        <p:spPr>
          <a:xfrm>
            <a:off x="6297233" y="518400"/>
            <a:ext cx="4771607" cy="5837949"/>
          </a:xfrm>
        </p:spPr>
        <p:txBody>
          <a:bodyPr anchor="ctr">
            <a:normAutofit/>
          </a:bodyPr>
          <a:lstStyle/>
          <a:p>
            <a:pPr marL="0" indent="0" algn="l">
              <a:lnSpc>
                <a:spcPct val="100000"/>
              </a:lnSpc>
              <a:spcBef>
                <a:spcPts val="0"/>
              </a:spcBef>
              <a:buNone/>
            </a:pPr>
            <a:r>
              <a:rPr lang="en-US" sz="1800" b="0" i="0" u="none" strike="noStrike" baseline="0" dirty="0">
                <a:solidFill>
                  <a:srgbClr val="333333"/>
                </a:solidFill>
                <a:latin typeface="OpenSans-Regular"/>
              </a:rPr>
              <a:t>A list of cities that make up LAC, and their populations, was provided by Wikipedia.</a:t>
            </a:r>
          </a:p>
          <a:p>
            <a:pPr marL="0" indent="0" algn="l">
              <a:lnSpc>
                <a:spcPct val="100000"/>
              </a:lnSpc>
              <a:spcBef>
                <a:spcPts val="0"/>
              </a:spcBef>
              <a:buNone/>
            </a:pPr>
            <a:endParaRPr lang="en-US" sz="1800" b="0" i="0" u="none" strike="noStrike" baseline="0" dirty="0">
              <a:solidFill>
                <a:srgbClr val="333333"/>
              </a:solidFill>
              <a:latin typeface="OpenSans-Regular"/>
            </a:endParaRPr>
          </a:p>
          <a:p>
            <a:pPr marL="0" indent="0" algn="l">
              <a:lnSpc>
                <a:spcPct val="100000"/>
              </a:lnSpc>
              <a:spcBef>
                <a:spcPts val="0"/>
              </a:spcBef>
              <a:buNone/>
            </a:pPr>
            <a:r>
              <a:rPr lang="en-US" sz="1800" dirty="0">
                <a:hlinkClick r:id="rId2"/>
              </a:rPr>
              <a:t>List of cities in Los Angeles County, California – Wikipedia</a:t>
            </a:r>
            <a:endParaRPr lang="en-US" sz="1800" dirty="0"/>
          </a:p>
          <a:p>
            <a:pPr marL="0" indent="0" algn="l">
              <a:lnSpc>
                <a:spcPct val="100000"/>
              </a:lnSpc>
              <a:spcBef>
                <a:spcPts val="0"/>
              </a:spcBef>
              <a:buNone/>
            </a:pPr>
            <a:endParaRPr lang="en-US" sz="1800" b="0" i="0" u="none" strike="noStrike" baseline="0" dirty="0">
              <a:solidFill>
                <a:srgbClr val="4184C5"/>
              </a:solidFill>
              <a:latin typeface="OpenSans-Regular"/>
            </a:endParaRPr>
          </a:p>
          <a:p>
            <a:pPr marL="0" indent="0" algn="l">
              <a:lnSpc>
                <a:spcPct val="100000"/>
              </a:lnSpc>
              <a:spcBef>
                <a:spcPts val="0"/>
              </a:spcBef>
              <a:buNone/>
            </a:pPr>
            <a:r>
              <a:rPr lang="en-US" sz="1800" b="0" i="0" u="none" strike="noStrike" baseline="0" dirty="0">
                <a:solidFill>
                  <a:srgbClr val="333333"/>
                </a:solidFill>
                <a:latin typeface="OpenSans-Regular"/>
              </a:rPr>
              <a:t>Features include</a:t>
            </a:r>
          </a:p>
          <a:p>
            <a:pPr algn="l">
              <a:lnSpc>
                <a:spcPct val="100000"/>
              </a:lnSpc>
              <a:spcBef>
                <a:spcPts val="0"/>
              </a:spcBef>
            </a:pPr>
            <a:r>
              <a:rPr lang="en-US" sz="1800" b="1" i="0" u="none" strike="noStrike" baseline="0" dirty="0">
                <a:solidFill>
                  <a:srgbClr val="333333"/>
                </a:solidFill>
                <a:latin typeface="OpenSans-Bold"/>
              </a:rPr>
              <a:t>City Name</a:t>
            </a:r>
          </a:p>
          <a:p>
            <a:pPr algn="l">
              <a:lnSpc>
                <a:spcPct val="100000"/>
              </a:lnSpc>
              <a:spcBef>
                <a:spcPts val="0"/>
              </a:spcBef>
            </a:pPr>
            <a:r>
              <a:rPr lang="en-US" sz="1800" b="0" i="0" u="none" strike="noStrike" baseline="0" dirty="0">
                <a:solidFill>
                  <a:srgbClr val="333333"/>
                </a:solidFill>
                <a:latin typeface="OpenSans-Regular"/>
              </a:rPr>
              <a:t>Data City Was Incorporated Into County</a:t>
            </a:r>
          </a:p>
          <a:p>
            <a:pPr algn="l">
              <a:lnSpc>
                <a:spcPct val="100000"/>
              </a:lnSpc>
              <a:spcBef>
                <a:spcPts val="0"/>
              </a:spcBef>
            </a:pPr>
            <a:r>
              <a:rPr lang="en-US" sz="1800" b="1" i="0" u="none" strike="noStrike" baseline="0" dirty="0">
                <a:solidFill>
                  <a:srgbClr val="333333"/>
                </a:solidFill>
                <a:latin typeface="OpenSans-Bold"/>
              </a:rPr>
              <a:t>City Population As Of 2010 US Census</a:t>
            </a:r>
          </a:p>
          <a:p>
            <a:pPr marL="0" indent="0" algn="l">
              <a:lnSpc>
                <a:spcPct val="100000"/>
              </a:lnSpc>
              <a:spcBef>
                <a:spcPts val="0"/>
              </a:spcBef>
              <a:buNone/>
            </a:pPr>
            <a:endParaRPr lang="en-US" sz="1800" b="0" i="0" u="none" strike="noStrike" baseline="0" dirty="0">
              <a:solidFill>
                <a:srgbClr val="333333"/>
              </a:solidFill>
              <a:latin typeface="OpenSans-Regular"/>
            </a:endParaRPr>
          </a:p>
          <a:p>
            <a:pPr marL="0" indent="0" algn="l">
              <a:lnSpc>
                <a:spcPct val="100000"/>
              </a:lnSpc>
              <a:spcBef>
                <a:spcPts val="0"/>
              </a:spcBef>
              <a:buNone/>
            </a:pPr>
            <a:r>
              <a:rPr lang="en-US" sz="1800" b="0" i="0" u="none" strike="noStrike" baseline="0" dirty="0">
                <a:solidFill>
                  <a:srgbClr val="333333"/>
                </a:solidFill>
                <a:latin typeface="OpenSans-Regular"/>
              </a:rPr>
              <a:t>This data spans 88 cities in LAC.</a:t>
            </a:r>
            <a:endParaRPr lang="en-US" sz="1800" dirty="0">
              <a:solidFill>
                <a:schemeClr val="tx1">
                  <a:alpha val="80000"/>
                </a:schemeClr>
              </a:solidFill>
            </a:endParaRP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530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Data</a:t>
            </a:r>
            <a:br>
              <a:rPr lang="en-US" sz="5600" dirty="0">
                <a:solidFill>
                  <a:srgbClr val="FFFFFF"/>
                </a:solidFill>
              </a:rPr>
            </a:br>
            <a:r>
              <a:rPr lang="en-US" sz="4800" dirty="0">
                <a:solidFill>
                  <a:srgbClr val="FFFFFF"/>
                </a:solidFill>
              </a:rPr>
              <a:t>US Zip Codes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4" name="Rectangle 1">
            <a:extLst>
              <a:ext uri="{FF2B5EF4-FFF2-40B4-BE49-F238E27FC236}">
                <a16:creationId xmlns:a16="http://schemas.microsoft.com/office/drawing/2014/main" id="{F9D17673-2F59-48F3-9F9E-AD828FBB5051}"/>
              </a:ext>
            </a:extLst>
          </p:cNvPr>
          <p:cNvSpPr>
            <a:spLocks noGrp="1" noChangeArrowheads="1"/>
          </p:cNvSpPr>
          <p:nvPr>
            <p:ph idx="1"/>
          </p:nvPr>
        </p:nvSpPr>
        <p:spPr bwMode="auto">
          <a:xfrm>
            <a:off x="6297613" y="678044"/>
            <a:ext cx="4770891" cy="5519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0" rIns="0" bIns="12696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ts val="0"/>
              </a:spcBef>
              <a:spcAft>
                <a:spcPct val="0"/>
              </a:spcAft>
              <a:buClrTx/>
              <a:buSzTx/>
              <a:buFontTx/>
              <a:buNone/>
              <a:tabLst/>
            </a:pPr>
            <a:r>
              <a:rPr kumimoji="0" lang="en-US" altLang="en-US" sz="1800" b="0" i="0" u="none" strike="noStrike" cap="none" normalizeH="0" baseline="0" dirty="0">
                <a:ln>
                  <a:noFill/>
                </a:ln>
                <a:solidFill>
                  <a:srgbClr val="333333"/>
                </a:solidFill>
                <a:effectLst/>
                <a:latin typeface="+mn-lt"/>
                <a:ea typeface="Open Sans"/>
              </a:rPr>
              <a:t>A list of zip codes that make up the US, including a handful of other features, was compiled by Schuyler Erle at Geocoder, and provided by Civic Space Labs.</a:t>
            </a:r>
          </a:p>
          <a:p>
            <a:pPr marL="0" marR="0" lvl="0" indent="0" algn="l" defTabSz="914400" rtl="0" eaLnBrk="0" fontAlgn="base" latinLnBrk="0" hangingPunct="0">
              <a:lnSpc>
                <a:spcPct val="100000"/>
              </a:lnSpc>
              <a:spcBef>
                <a:spcPts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ts val="0"/>
              </a:spcBef>
              <a:spcAft>
                <a:spcPct val="0"/>
              </a:spcAft>
              <a:buClrTx/>
              <a:buSzTx/>
              <a:buFontTx/>
              <a:buNone/>
              <a:tabLst/>
            </a:pPr>
            <a:r>
              <a:rPr kumimoji="0" lang="en-US" altLang="en-US" sz="1800" b="0" i="0" u="none" strike="noStrike" cap="none" normalizeH="0" baseline="0" dirty="0">
                <a:ln>
                  <a:noFill/>
                </a:ln>
                <a:solidFill>
                  <a:srgbClr val="4183C4"/>
                </a:solidFill>
                <a:effectLst/>
                <a:latin typeface="+mn-lt"/>
                <a:ea typeface="Open Sans"/>
                <a:hlinkClick r:id="rId2"/>
              </a:rPr>
              <a:t>download – </a:t>
            </a:r>
            <a:r>
              <a:rPr kumimoji="0" lang="en-US" altLang="en-US" sz="1800" b="0" i="0" u="none" strike="noStrike" cap="none" normalizeH="0" baseline="0" dirty="0" err="1">
                <a:ln>
                  <a:noFill/>
                </a:ln>
                <a:solidFill>
                  <a:srgbClr val="4183C4"/>
                </a:solidFill>
                <a:effectLst/>
                <a:latin typeface="+mn-lt"/>
                <a:ea typeface="Open Sans"/>
                <a:hlinkClick r:id="rId2"/>
              </a:rPr>
              <a:t>CivicSpace</a:t>
            </a:r>
            <a:r>
              <a:rPr kumimoji="0" lang="en-US" altLang="en-US" sz="1800" b="0" i="0" u="none" strike="noStrike" cap="none" normalizeH="0" baseline="0" dirty="0">
                <a:ln>
                  <a:noFill/>
                </a:ln>
                <a:solidFill>
                  <a:srgbClr val="4183C4"/>
                </a:solidFill>
                <a:effectLst/>
                <a:latin typeface="+mn-lt"/>
                <a:ea typeface="Open Sans"/>
                <a:hlinkClick r:id="rId2"/>
              </a:rPr>
              <a:t> Labs</a:t>
            </a:r>
            <a:endParaRPr kumimoji="0" lang="en-US" altLang="en-US" sz="1800" b="0" i="0" u="none" strike="noStrike" cap="none" normalizeH="0" baseline="0" dirty="0">
              <a:ln>
                <a:noFill/>
              </a:ln>
              <a:solidFill>
                <a:srgbClr val="4183C4"/>
              </a:solidFill>
              <a:effectLst/>
              <a:latin typeface="+mn-lt"/>
              <a:ea typeface="Open Sans"/>
            </a:endParaRPr>
          </a:p>
          <a:p>
            <a:pPr marL="0" marR="0" lvl="0" indent="0" algn="l" defTabSz="914400" rtl="0" eaLnBrk="0" fontAlgn="base" latinLnBrk="0" hangingPunct="0">
              <a:lnSpc>
                <a:spcPct val="100000"/>
              </a:lnSpc>
              <a:spcBef>
                <a:spcPts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mn-lt"/>
            </a:endParaRPr>
          </a:p>
          <a:p>
            <a:pPr marL="0" indent="0">
              <a:lnSpc>
                <a:spcPct val="100000"/>
              </a:lnSpc>
              <a:spcBef>
                <a:spcPts val="0"/>
              </a:spcBef>
              <a:buNone/>
            </a:pPr>
            <a:r>
              <a:rPr kumimoji="0" lang="en-US" altLang="en-US" sz="1800" b="0" i="0" u="none" strike="noStrike" cap="none" normalizeH="0" baseline="0" dirty="0">
                <a:ln>
                  <a:noFill/>
                </a:ln>
                <a:solidFill>
                  <a:srgbClr val="333333"/>
                </a:solidFill>
                <a:effectLst/>
                <a:latin typeface="+mn-lt"/>
                <a:ea typeface="Open Sans"/>
              </a:rPr>
              <a:t>Features include</a:t>
            </a:r>
            <a:endParaRPr kumimoji="0" lang="en-US" altLang="en-US" sz="1800" b="0" i="0" u="none" strike="noStrike" cap="none" normalizeH="0" baseline="0" dirty="0">
              <a:ln>
                <a:noFill/>
              </a:ln>
              <a:solidFill>
                <a:schemeClr val="tx1"/>
              </a:solidFill>
              <a:effectLst/>
              <a:latin typeface="+mn-lt"/>
            </a:endParaRPr>
          </a:p>
          <a:p>
            <a:pPr>
              <a:lnSpc>
                <a:spcPct val="100000"/>
              </a:lnSpc>
              <a:spcBef>
                <a:spcPts val="0"/>
              </a:spcBef>
            </a:pPr>
            <a:r>
              <a:rPr kumimoji="0" lang="en-US" altLang="en-US" sz="1800" b="1" i="0" u="none" strike="noStrike" cap="none" normalizeH="0" baseline="0" dirty="0">
                <a:ln>
                  <a:noFill/>
                </a:ln>
                <a:solidFill>
                  <a:srgbClr val="333333"/>
                </a:solidFill>
                <a:effectLst/>
                <a:latin typeface="+mn-lt"/>
                <a:ea typeface="Open Sans"/>
              </a:rPr>
              <a:t>Zip Code</a:t>
            </a:r>
            <a:endParaRPr kumimoji="0" lang="en-US" altLang="en-US" sz="1800" b="0" i="0" u="none" strike="noStrike" cap="none" normalizeH="0" baseline="0" dirty="0">
              <a:ln>
                <a:noFill/>
              </a:ln>
              <a:solidFill>
                <a:srgbClr val="333333"/>
              </a:solidFill>
              <a:effectLst/>
              <a:latin typeface="+mn-lt"/>
              <a:ea typeface="Open Sans"/>
            </a:endParaRPr>
          </a:p>
          <a:p>
            <a:pPr>
              <a:lnSpc>
                <a:spcPct val="100000"/>
              </a:lnSpc>
              <a:spcBef>
                <a:spcPts val="0"/>
              </a:spcBef>
            </a:pPr>
            <a:r>
              <a:rPr kumimoji="0" lang="en-US" altLang="en-US" sz="1800" b="1" i="0" u="none" strike="noStrike" cap="none" normalizeH="0" baseline="0" dirty="0">
                <a:ln>
                  <a:noFill/>
                </a:ln>
                <a:solidFill>
                  <a:srgbClr val="333333"/>
                </a:solidFill>
                <a:effectLst/>
                <a:latin typeface="+mn-lt"/>
                <a:ea typeface="Open Sans"/>
              </a:rPr>
              <a:t>City</a:t>
            </a:r>
            <a:endParaRPr kumimoji="0" lang="en-US" altLang="en-US" sz="1800" b="0" i="0" u="none" strike="noStrike" cap="none" normalizeH="0" baseline="0" dirty="0">
              <a:ln>
                <a:noFill/>
              </a:ln>
              <a:solidFill>
                <a:srgbClr val="333333"/>
              </a:solidFill>
              <a:effectLst/>
              <a:latin typeface="+mn-lt"/>
              <a:ea typeface="Open Sans"/>
            </a:endParaRPr>
          </a:p>
          <a:p>
            <a:pPr>
              <a:lnSpc>
                <a:spcPct val="100000"/>
              </a:lnSpc>
              <a:spcBef>
                <a:spcPts val="0"/>
              </a:spcBef>
            </a:pPr>
            <a:r>
              <a:rPr kumimoji="0" lang="en-US" altLang="en-US" sz="1800" b="0" i="0" u="none" strike="noStrike" cap="none" normalizeH="0" baseline="0" dirty="0">
                <a:ln>
                  <a:noFill/>
                </a:ln>
                <a:solidFill>
                  <a:srgbClr val="333333"/>
                </a:solidFill>
                <a:effectLst/>
                <a:latin typeface="+mn-lt"/>
                <a:ea typeface="Open Sans"/>
              </a:rPr>
              <a:t>State</a:t>
            </a:r>
          </a:p>
          <a:p>
            <a:pPr>
              <a:lnSpc>
                <a:spcPct val="100000"/>
              </a:lnSpc>
              <a:spcBef>
                <a:spcPts val="0"/>
              </a:spcBef>
            </a:pPr>
            <a:r>
              <a:rPr kumimoji="0" lang="en-US" altLang="en-US" sz="1800" b="1" i="0" u="none" strike="noStrike" cap="none" normalizeH="0" baseline="0" dirty="0">
                <a:ln>
                  <a:noFill/>
                </a:ln>
                <a:solidFill>
                  <a:srgbClr val="333333"/>
                </a:solidFill>
                <a:effectLst/>
                <a:latin typeface="+mn-lt"/>
                <a:ea typeface="Open Sans"/>
              </a:rPr>
              <a:t>Longitude</a:t>
            </a:r>
            <a:endParaRPr kumimoji="0" lang="en-US" altLang="en-US" sz="1800" b="0" i="0" u="none" strike="noStrike" cap="none" normalizeH="0" baseline="0" dirty="0">
              <a:ln>
                <a:noFill/>
              </a:ln>
              <a:solidFill>
                <a:srgbClr val="333333"/>
              </a:solidFill>
              <a:effectLst/>
              <a:latin typeface="+mn-lt"/>
              <a:ea typeface="Open Sans"/>
            </a:endParaRPr>
          </a:p>
          <a:p>
            <a:pPr>
              <a:lnSpc>
                <a:spcPct val="100000"/>
              </a:lnSpc>
              <a:spcBef>
                <a:spcPts val="0"/>
              </a:spcBef>
            </a:pPr>
            <a:r>
              <a:rPr kumimoji="0" lang="en-US" altLang="en-US" sz="1800" b="1" i="0" u="none" strike="noStrike" cap="none" normalizeH="0" baseline="0" dirty="0">
                <a:ln>
                  <a:noFill/>
                </a:ln>
                <a:solidFill>
                  <a:srgbClr val="333333"/>
                </a:solidFill>
                <a:effectLst/>
                <a:latin typeface="+mn-lt"/>
                <a:ea typeface="Open Sans"/>
              </a:rPr>
              <a:t>Latitude</a:t>
            </a:r>
            <a:endParaRPr kumimoji="0" lang="en-US" altLang="en-US" sz="1800" b="0" i="0" u="none" strike="noStrike" cap="none" normalizeH="0" baseline="0" dirty="0">
              <a:ln>
                <a:noFill/>
              </a:ln>
              <a:solidFill>
                <a:srgbClr val="333333"/>
              </a:solidFill>
              <a:effectLst/>
              <a:latin typeface="+mn-lt"/>
              <a:ea typeface="Open Sans"/>
            </a:endParaRPr>
          </a:p>
          <a:p>
            <a:pPr>
              <a:lnSpc>
                <a:spcPct val="100000"/>
              </a:lnSpc>
              <a:spcBef>
                <a:spcPts val="0"/>
              </a:spcBef>
            </a:pPr>
            <a:r>
              <a:rPr kumimoji="0" lang="en-US" altLang="en-US" sz="1800" b="0" i="0" u="none" strike="noStrike" cap="none" normalizeH="0" baseline="0" dirty="0">
                <a:ln>
                  <a:noFill/>
                </a:ln>
                <a:solidFill>
                  <a:srgbClr val="333333"/>
                </a:solidFill>
                <a:effectLst/>
                <a:latin typeface="+mn-lt"/>
                <a:ea typeface="Open Sans"/>
              </a:rPr>
              <a:t>Time Zone</a:t>
            </a:r>
          </a:p>
          <a:p>
            <a:pPr>
              <a:lnSpc>
                <a:spcPct val="100000"/>
              </a:lnSpc>
              <a:spcBef>
                <a:spcPts val="0"/>
              </a:spcBef>
            </a:pPr>
            <a:r>
              <a:rPr kumimoji="0" lang="en-US" altLang="en-US" sz="1800" b="0" i="0" u="none" strike="noStrike" cap="none" normalizeH="0" baseline="0" dirty="0">
                <a:ln>
                  <a:noFill/>
                </a:ln>
                <a:solidFill>
                  <a:srgbClr val="333333"/>
                </a:solidFill>
                <a:effectLst/>
                <a:latin typeface="+mn-lt"/>
                <a:ea typeface="Open Sans"/>
              </a:rPr>
              <a:t>Observance Of Daylight Savings Time</a:t>
            </a:r>
          </a:p>
          <a:p>
            <a:pPr marL="0" marR="0" lvl="0" indent="0" algn="l" defTabSz="914400" rtl="0" eaLnBrk="0" fontAlgn="base" latinLnBrk="0" hangingPunct="0">
              <a:lnSpc>
                <a:spcPct val="100000"/>
              </a:lnSpc>
              <a:spcBef>
                <a:spcPts val="0"/>
              </a:spcBef>
              <a:spcAft>
                <a:spcPct val="0"/>
              </a:spcAft>
              <a:buClrTx/>
              <a:buSzTx/>
              <a:buNone/>
              <a:tabLst/>
            </a:pPr>
            <a:endParaRPr kumimoji="0" lang="en-US" altLang="en-US" sz="18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ts val="0"/>
              </a:spcBef>
              <a:spcAft>
                <a:spcPct val="0"/>
              </a:spcAft>
              <a:buClrTx/>
              <a:buSzTx/>
              <a:buFontTx/>
              <a:buNone/>
              <a:tabLst/>
            </a:pPr>
            <a:r>
              <a:rPr kumimoji="0" lang="en-US" altLang="en-US" sz="1800" b="0" i="0" u="none" strike="noStrike" cap="none" normalizeH="0" baseline="0" dirty="0">
                <a:ln>
                  <a:noFill/>
                </a:ln>
                <a:solidFill>
                  <a:srgbClr val="333333"/>
                </a:solidFill>
                <a:effectLst/>
                <a:latin typeface="+mn-lt"/>
                <a:ea typeface="Open Sans"/>
              </a:rPr>
              <a:t>Zip codes were filtered so all matched up to a city in LAC. This filtered data spans 404 zip codes in 75 cities in LAC.</a:t>
            </a:r>
            <a:endParaRPr kumimoji="0" lang="en-US" altLang="en-US" sz="18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1017643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Data</a:t>
            </a:r>
            <a:br>
              <a:rPr lang="en-US" sz="5600" dirty="0">
                <a:solidFill>
                  <a:srgbClr val="FFFFFF"/>
                </a:solidFill>
              </a:rPr>
            </a:br>
            <a:r>
              <a:rPr lang="en-US" sz="2800" dirty="0">
                <a:solidFill>
                  <a:srgbClr val="FFFFFF"/>
                </a:solidFill>
              </a:rPr>
              <a:t>Los Angeles County Healthcare Facility Beds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4" name="Rectangle 1">
            <a:extLst>
              <a:ext uri="{FF2B5EF4-FFF2-40B4-BE49-F238E27FC236}">
                <a16:creationId xmlns:a16="http://schemas.microsoft.com/office/drawing/2014/main" id="{17EB0F43-3AE6-4385-B744-0F73F6A2E7CE}"/>
              </a:ext>
            </a:extLst>
          </p:cNvPr>
          <p:cNvSpPr>
            <a:spLocks noGrp="1" noChangeArrowheads="1"/>
          </p:cNvSpPr>
          <p:nvPr>
            <p:ph idx="1"/>
          </p:nvPr>
        </p:nvSpPr>
        <p:spPr bwMode="auto">
          <a:xfrm>
            <a:off x="6297613" y="724208"/>
            <a:ext cx="4770892" cy="54270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0" rIns="0" bIns="12696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333333"/>
                </a:solidFill>
                <a:effectLst/>
                <a:latin typeface="+mn-lt"/>
                <a:ea typeface="Open Sans"/>
              </a:rPr>
              <a:t>A list of California state healthcare facilities and number of beds, among several other features, was provided by the California Health And Human Services Open Data Portal.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183C4"/>
                </a:solidFill>
                <a:effectLst/>
                <a:latin typeface="+mn-lt"/>
                <a:ea typeface="Open Sans"/>
                <a:hlinkClick r:id="rId2"/>
              </a:rPr>
              <a:t>Licensed Healthcare Facility Listing - Licensed Healthcare Facility Listing, December 31, 2020 - California Health and Human Services Open Data Portal</a:t>
            </a:r>
            <a:endParaRPr kumimoji="0" lang="en-US" altLang="en-US" sz="1600" b="0" i="0" u="none" strike="noStrike" cap="none" normalizeH="0" baseline="0" dirty="0">
              <a:ln>
                <a:noFill/>
              </a:ln>
              <a:solidFill>
                <a:srgbClr val="4183C4"/>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333333"/>
                </a:solidFill>
                <a:effectLst/>
                <a:latin typeface="+mn-lt"/>
                <a:ea typeface="Open Sans"/>
              </a:rPr>
              <a:t>Filtered features include</a:t>
            </a:r>
          </a:p>
          <a:p>
            <a:pPr>
              <a:lnSpc>
                <a:spcPct val="100000"/>
              </a:lnSpc>
            </a:pPr>
            <a:r>
              <a:rPr kumimoji="0" lang="en-US" altLang="en-US" sz="1600" b="1" i="0" u="none" strike="noStrike" cap="none" normalizeH="0" baseline="0" dirty="0">
                <a:ln>
                  <a:noFill/>
                </a:ln>
                <a:solidFill>
                  <a:srgbClr val="333333"/>
                </a:solidFill>
                <a:effectLst/>
                <a:latin typeface="+mn-lt"/>
                <a:ea typeface="Open Sans"/>
              </a:rPr>
              <a:t>Facility Name</a:t>
            </a:r>
            <a:endParaRPr kumimoji="0" lang="en-US" altLang="en-US" sz="1600" b="0" i="0" u="none" strike="noStrike" cap="none" normalizeH="0" baseline="0" dirty="0">
              <a:ln>
                <a:noFill/>
              </a:ln>
              <a:solidFill>
                <a:srgbClr val="333333"/>
              </a:solidFill>
              <a:effectLst/>
              <a:latin typeface="+mn-lt"/>
              <a:ea typeface="Open Sans"/>
            </a:endParaRPr>
          </a:p>
          <a:p>
            <a:pPr>
              <a:lnSpc>
                <a:spcPct val="100000"/>
              </a:lnSpc>
            </a:pPr>
            <a:r>
              <a:rPr kumimoji="0" lang="en-US" altLang="en-US" sz="1600" b="1" i="0" u="none" strike="noStrike" cap="none" normalizeH="0" baseline="0" dirty="0">
                <a:ln>
                  <a:noFill/>
                </a:ln>
                <a:solidFill>
                  <a:srgbClr val="333333"/>
                </a:solidFill>
                <a:effectLst/>
                <a:latin typeface="+mn-lt"/>
                <a:ea typeface="Open Sans"/>
              </a:rPr>
              <a:t>City</a:t>
            </a:r>
            <a:endParaRPr kumimoji="0" lang="en-US" altLang="en-US" sz="1600" b="0" i="0" u="none" strike="noStrike" cap="none" normalizeH="0" baseline="0" dirty="0">
              <a:ln>
                <a:noFill/>
              </a:ln>
              <a:solidFill>
                <a:srgbClr val="333333"/>
              </a:solidFill>
              <a:effectLst/>
              <a:latin typeface="+mn-lt"/>
              <a:ea typeface="Open Sans"/>
            </a:endParaRPr>
          </a:p>
          <a:p>
            <a:pPr>
              <a:lnSpc>
                <a:spcPct val="100000"/>
              </a:lnSpc>
            </a:pPr>
            <a:r>
              <a:rPr kumimoji="0" lang="en-US" altLang="en-US" sz="1600" b="1" i="0" u="none" strike="noStrike" cap="none" normalizeH="0" baseline="0" dirty="0">
                <a:ln>
                  <a:noFill/>
                </a:ln>
                <a:solidFill>
                  <a:srgbClr val="333333"/>
                </a:solidFill>
                <a:effectLst/>
                <a:latin typeface="+mn-lt"/>
                <a:ea typeface="Open Sans"/>
              </a:rPr>
              <a:t>Zip Code</a:t>
            </a:r>
            <a:endParaRPr kumimoji="0" lang="en-US" altLang="en-US" sz="1600" b="0" i="0" u="none" strike="noStrike" cap="none" normalizeH="0" baseline="0" dirty="0">
              <a:ln>
                <a:noFill/>
              </a:ln>
              <a:solidFill>
                <a:srgbClr val="333333"/>
              </a:solidFill>
              <a:effectLst/>
              <a:latin typeface="+mn-lt"/>
              <a:ea typeface="Open Sans"/>
            </a:endParaRPr>
          </a:p>
          <a:p>
            <a:pPr>
              <a:lnSpc>
                <a:spcPct val="100000"/>
              </a:lnSpc>
            </a:pPr>
            <a:r>
              <a:rPr kumimoji="0" lang="en-US" altLang="en-US" sz="1600" b="1" i="0" u="none" strike="noStrike" cap="none" normalizeH="0" baseline="0" dirty="0">
                <a:ln>
                  <a:noFill/>
                </a:ln>
                <a:solidFill>
                  <a:srgbClr val="333333"/>
                </a:solidFill>
                <a:effectLst/>
                <a:latin typeface="+mn-lt"/>
                <a:ea typeface="Open Sans"/>
              </a:rPr>
              <a:t>Number Of Beds</a:t>
            </a:r>
            <a:endParaRPr kumimoji="0" lang="en-US" altLang="en-US" sz="1600" b="0" i="0" u="none" strike="noStrike" cap="none" normalizeH="0" baseline="0" dirty="0">
              <a:ln>
                <a:noFill/>
              </a:ln>
              <a:solidFill>
                <a:srgbClr val="333333"/>
              </a:solidFill>
              <a:effectLst/>
              <a:latin typeface="+mn-lt"/>
              <a:ea typeface="Open Sans"/>
            </a:endParaRPr>
          </a:p>
          <a:p>
            <a:pPr>
              <a:lnSpc>
                <a:spcPct val="100000"/>
              </a:lnSpc>
            </a:pPr>
            <a:r>
              <a:rPr kumimoji="0" lang="en-US" altLang="en-US" sz="1600" b="1" i="0" u="none" strike="noStrike" cap="none" normalizeH="0" baseline="0" dirty="0">
                <a:ln>
                  <a:noFill/>
                </a:ln>
                <a:solidFill>
                  <a:srgbClr val="333333"/>
                </a:solidFill>
                <a:effectLst/>
                <a:latin typeface="+mn-lt"/>
                <a:ea typeface="Open Sans"/>
              </a:rPr>
              <a:t>Latitude</a:t>
            </a:r>
            <a:endParaRPr kumimoji="0" lang="en-US" altLang="en-US" sz="1600" b="0" i="0" u="none" strike="noStrike" cap="none" normalizeH="0" baseline="0" dirty="0">
              <a:ln>
                <a:noFill/>
              </a:ln>
              <a:solidFill>
                <a:srgbClr val="333333"/>
              </a:solidFill>
              <a:effectLst/>
              <a:latin typeface="+mn-lt"/>
              <a:ea typeface="Open Sans"/>
            </a:endParaRPr>
          </a:p>
          <a:p>
            <a:pPr>
              <a:lnSpc>
                <a:spcPct val="100000"/>
              </a:lnSpc>
            </a:pPr>
            <a:r>
              <a:rPr kumimoji="0" lang="en-US" altLang="en-US" sz="1600" b="1" i="0" u="none" strike="noStrike" cap="none" normalizeH="0" baseline="0" dirty="0">
                <a:ln>
                  <a:noFill/>
                </a:ln>
                <a:solidFill>
                  <a:srgbClr val="333333"/>
                </a:solidFill>
                <a:effectLst/>
                <a:latin typeface="+mn-lt"/>
                <a:ea typeface="Open Sans"/>
              </a:rPr>
              <a:t>Longitude</a:t>
            </a:r>
            <a:endParaRPr kumimoji="0" lang="en-US" altLang="en-US" sz="16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333333"/>
                </a:solidFill>
                <a:effectLst/>
                <a:latin typeface="+mn-lt"/>
                <a:ea typeface="Open Sans"/>
              </a:rPr>
              <a:t>Facilities were filtered to include only those that were located in LAC, are currently open, and have a specified number of beds. This filtered data spans 625 healthcare facilities across LAC.</a:t>
            </a:r>
            <a:endParaRPr kumimoji="0" lang="en-US" altLang="en-US" sz="16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2251817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Data</a:t>
            </a:r>
            <a:br>
              <a:rPr lang="en-US" sz="5600" dirty="0">
                <a:solidFill>
                  <a:srgbClr val="FFFFFF"/>
                </a:solidFill>
              </a:rPr>
            </a:br>
            <a:r>
              <a:rPr lang="en-US" sz="3200" dirty="0">
                <a:solidFill>
                  <a:srgbClr val="FFFFFF"/>
                </a:solidFill>
              </a:rPr>
              <a:t>Los Angeles County COVID Cases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4" name="Rectangle 1">
            <a:extLst>
              <a:ext uri="{FF2B5EF4-FFF2-40B4-BE49-F238E27FC236}">
                <a16:creationId xmlns:a16="http://schemas.microsoft.com/office/drawing/2014/main" id="{EAB1621A-594C-4A09-B384-ECD7CC4D6271}"/>
              </a:ext>
            </a:extLst>
          </p:cNvPr>
          <p:cNvSpPr>
            <a:spLocks noGrp="1" noChangeArrowheads="1"/>
          </p:cNvSpPr>
          <p:nvPr>
            <p:ph idx="1"/>
          </p:nvPr>
        </p:nvSpPr>
        <p:spPr bwMode="auto">
          <a:xfrm>
            <a:off x="6297613" y="601099"/>
            <a:ext cx="4770894" cy="56732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0" rIns="0" bIns="12696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333333"/>
                </a:solidFill>
                <a:effectLst/>
                <a:latin typeface="+mn-lt"/>
                <a:ea typeface="Open Sans"/>
              </a:rPr>
              <a:t>A list of daily-updated cumulative COVID case counts for California state since 20200228 was provided by the Los Angeles Times.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a:ln>
                  <a:noFill/>
                </a:ln>
                <a:solidFill>
                  <a:srgbClr val="4183C4"/>
                </a:solidFill>
                <a:effectLst/>
                <a:latin typeface="+mn-lt"/>
                <a:ea typeface="Open Sans"/>
                <a:hlinkClick r:id="rId2"/>
              </a:rPr>
              <a:t>california</a:t>
            </a:r>
            <a:r>
              <a:rPr kumimoji="0" lang="en-US" altLang="en-US" sz="1600" b="0" i="0" u="none" strike="noStrike" cap="none" normalizeH="0" baseline="0" dirty="0">
                <a:ln>
                  <a:noFill/>
                </a:ln>
                <a:solidFill>
                  <a:srgbClr val="4183C4"/>
                </a:solidFill>
                <a:effectLst/>
                <a:latin typeface="+mn-lt"/>
                <a:ea typeface="Open Sans"/>
                <a:hlinkClick r:id="rId2"/>
              </a:rPr>
              <a:t>-coronavirus-data/latimes-place-totals.csv at master · </a:t>
            </a:r>
            <a:r>
              <a:rPr kumimoji="0" lang="en-US" altLang="en-US" sz="1600" b="0" i="0" u="none" strike="noStrike" cap="none" normalizeH="0" baseline="0" dirty="0" err="1">
                <a:ln>
                  <a:noFill/>
                </a:ln>
                <a:solidFill>
                  <a:srgbClr val="4183C4"/>
                </a:solidFill>
                <a:effectLst/>
                <a:latin typeface="+mn-lt"/>
                <a:ea typeface="Open Sans"/>
                <a:hlinkClick r:id="rId2"/>
              </a:rPr>
              <a:t>datadesk</a:t>
            </a:r>
            <a:r>
              <a:rPr kumimoji="0" lang="en-US" altLang="en-US" sz="1600" b="0" i="0" u="none" strike="noStrike" cap="none" normalizeH="0" baseline="0" dirty="0">
                <a:ln>
                  <a:noFill/>
                </a:ln>
                <a:solidFill>
                  <a:srgbClr val="4183C4"/>
                </a:solidFill>
                <a:effectLst/>
                <a:latin typeface="+mn-lt"/>
                <a:ea typeface="Open Sans"/>
                <a:hlinkClick r:id="rId2"/>
              </a:rPr>
              <a:t>/</a:t>
            </a:r>
            <a:r>
              <a:rPr kumimoji="0" lang="en-US" altLang="en-US" sz="1600" b="0" i="0" u="none" strike="noStrike" cap="none" normalizeH="0" baseline="0" dirty="0" err="1">
                <a:ln>
                  <a:noFill/>
                </a:ln>
                <a:solidFill>
                  <a:srgbClr val="4183C4"/>
                </a:solidFill>
                <a:effectLst/>
                <a:latin typeface="+mn-lt"/>
                <a:ea typeface="Open Sans"/>
                <a:hlinkClick r:id="rId2"/>
              </a:rPr>
              <a:t>california</a:t>
            </a:r>
            <a:r>
              <a:rPr kumimoji="0" lang="en-US" altLang="en-US" sz="1600" b="0" i="0" u="none" strike="noStrike" cap="none" normalizeH="0" baseline="0" dirty="0">
                <a:ln>
                  <a:noFill/>
                </a:ln>
                <a:solidFill>
                  <a:srgbClr val="4183C4"/>
                </a:solidFill>
                <a:effectLst/>
                <a:latin typeface="+mn-lt"/>
                <a:ea typeface="Open Sans"/>
                <a:hlinkClick r:id="rId2"/>
              </a:rPr>
              <a:t>-coronavirus-data (github.com)</a:t>
            </a:r>
            <a:endParaRPr kumimoji="0" lang="en-US" altLang="en-US" sz="1600" b="0" i="0" u="none" strike="noStrike" cap="none" normalizeH="0" baseline="0" dirty="0">
              <a:ln>
                <a:noFill/>
              </a:ln>
              <a:solidFill>
                <a:srgbClr val="4183C4"/>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333333"/>
                </a:solidFill>
                <a:effectLst/>
                <a:latin typeface="+mn-lt"/>
                <a:ea typeface="Open Sans"/>
              </a:rPr>
              <a:t>Filtered features include</a:t>
            </a:r>
            <a:endParaRPr kumimoji="0" lang="en-US" altLang="en-US" sz="1600" b="0" i="0" u="none" strike="noStrike" cap="none" normalizeH="0" baseline="0" dirty="0">
              <a:ln>
                <a:noFill/>
              </a:ln>
              <a:solidFill>
                <a:schemeClr val="tx1"/>
              </a:solidFill>
              <a:effectLst/>
              <a:latin typeface="+mn-lt"/>
            </a:endParaRPr>
          </a:p>
          <a:p>
            <a:pPr>
              <a:lnSpc>
                <a:spcPct val="100000"/>
              </a:lnSpc>
            </a:pPr>
            <a:r>
              <a:rPr kumimoji="0" lang="en-US" altLang="en-US" sz="1600" b="1" i="0" u="none" strike="noStrike" cap="none" normalizeH="0" baseline="0" dirty="0">
                <a:ln>
                  <a:noFill/>
                </a:ln>
                <a:solidFill>
                  <a:srgbClr val="333333"/>
                </a:solidFill>
                <a:effectLst/>
                <a:latin typeface="+mn-lt"/>
                <a:ea typeface="Open Sans"/>
              </a:rPr>
              <a:t>Date</a:t>
            </a:r>
            <a:endParaRPr kumimoji="0" lang="en-US" altLang="en-US" sz="1600" b="0" i="0" u="none" strike="noStrike" cap="none" normalizeH="0" baseline="0" dirty="0">
              <a:ln>
                <a:noFill/>
              </a:ln>
              <a:solidFill>
                <a:srgbClr val="333333"/>
              </a:solidFill>
              <a:effectLst/>
              <a:latin typeface="+mn-lt"/>
              <a:ea typeface="Open Sans"/>
            </a:endParaRPr>
          </a:p>
          <a:p>
            <a:pPr>
              <a:lnSpc>
                <a:spcPct val="100000"/>
              </a:lnSpc>
            </a:pPr>
            <a:r>
              <a:rPr kumimoji="0" lang="en-US" altLang="en-US" sz="1600" b="1" i="0" u="none" strike="noStrike" cap="none" normalizeH="0" baseline="0" dirty="0">
                <a:ln>
                  <a:noFill/>
                </a:ln>
                <a:solidFill>
                  <a:srgbClr val="333333"/>
                </a:solidFill>
                <a:effectLst/>
                <a:latin typeface="+mn-lt"/>
                <a:ea typeface="Open Sans"/>
              </a:rPr>
              <a:t>City</a:t>
            </a:r>
            <a:endParaRPr kumimoji="0" lang="en-US" altLang="en-US" sz="1600" b="0" i="0" u="none" strike="noStrike" cap="none" normalizeH="0" baseline="0" dirty="0">
              <a:ln>
                <a:noFill/>
              </a:ln>
              <a:solidFill>
                <a:srgbClr val="333333"/>
              </a:solidFill>
              <a:effectLst/>
              <a:latin typeface="+mn-lt"/>
              <a:ea typeface="Open Sans"/>
            </a:endParaRPr>
          </a:p>
          <a:p>
            <a:pPr>
              <a:lnSpc>
                <a:spcPct val="100000"/>
              </a:lnSpc>
            </a:pPr>
            <a:r>
              <a:rPr kumimoji="0" lang="en-US" altLang="en-US" sz="1600" b="1" i="0" u="none" strike="noStrike" cap="none" normalizeH="0" baseline="0" dirty="0">
                <a:ln>
                  <a:noFill/>
                </a:ln>
                <a:solidFill>
                  <a:srgbClr val="333333"/>
                </a:solidFill>
                <a:effectLst/>
                <a:latin typeface="+mn-lt"/>
                <a:ea typeface="Open Sans"/>
              </a:rPr>
              <a:t>Confirmed Cases So Far</a:t>
            </a:r>
            <a:endParaRPr kumimoji="0" lang="en-US" altLang="en-US" sz="16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333333"/>
                </a:solidFill>
                <a:effectLst/>
                <a:latin typeface="+mn-lt"/>
                <a:ea typeface="Open Sans"/>
              </a:rPr>
              <a:t>Data points from LAC on 20201215 and 20210115 were taken to calculate the number of new cases in the past 30 days in the county as of 20210115.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333333"/>
                </a:solidFill>
                <a:effectLst/>
                <a:latin typeface="+mn-lt"/>
                <a:ea typeface="Open Sans"/>
              </a:rPr>
              <a:t>Cities not in Wikipedia's LAC city list were assumed to be neighborhoods in Los Angeles City, and their cases were summed.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333333"/>
                </a:solidFill>
                <a:effectLst/>
                <a:latin typeface="+mn-lt"/>
                <a:ea typeface="Open Sans"/>
              </a:rPr>
              <a:t>This final data spanned 85 LAC cities.</a:t>
            </a:r>
            <a:endParaRPr kumimoji="0" lang="en-US" altLang="en-US" sz="16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34550785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Data</a:t>
            </a:r>
            <a:br>
              <a:rPr lang="en-US" sz="5600" dirty="0">
                <a:solidFill>
                  <a:srgbClr val="FFFFFF"/>
                </a:solidFill>
              </a:rPr>
            </a:br>
            <a:r>
              <a:rPr lang="en-US" sz="3600" dirty="0">
                <a:solidFill>
                  <a:srgbClr val="FFFFFF"/>
                </a:solidFill>
              </a:rPr>
              <a:t>Foursquare</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4" name="Rectangle 1">
            <a:extLst>
              <a:ext uri="{FF2B5EF4-FFF2-40B4-BE49-F238E27FC236}">
                <a16:creationId xmlns:a16="http://schemas.microsoft.com/office/drawing/2014/main" id="{4DDA1282-4341-4D56-BB49-CB5C8166B17A}"/>
              </a:ext>
            </a:extLst>
          </p:cNvPr>
          <p:cNvSpPr>
            <a:spLocks noGrp="1" noChangeArrowheads="1"/>
          </p:cNvSpPr>
          <p:nvPr>
            <p:ph idx="1"/>
          </p:nvPr>
        </p:nvSpPr>
        <p:spPr bwMode="auto">
          <a:xfrm>
            <a:off x="6297613" y="401045"/>
            <a:ext cx="4770891" cy="60733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0" rIns="0" bIns="12696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333333"/>
                </a:solidFill>
                <a:effectLst/>
                <a:latin typeface="+mn-lt"/>
                <a:ea typeface="Open Sans"/>
              </a:rPr>
              <a:t>Foursquare venue data was accessed to retrieve the 50 closest hospitals, hospital wards, emergency rooms, and urgent care centers within 100,000 meters of the centers of each zip code in LAC. Duplicate venues were removed.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333333"/>
                </a:solidFill>
                <a:effectLst/>
                <a:latin typeface="+mn-lt"/>
                <a:ea typeface="Open Sans"/>
              </a:rPr>
              <a:t>Features extracted from the JSON data were</a:t>
            </a:r>
            <a:endParaRPr kumimoji="0" lang="en-US" altLang="en-US" sz="18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333333"/>
                </a:solidFill>
                <a:effectLst/>
                <a:latin typeface="+mn-lt"/>
                <a:ea typeface="Open Sans"/>
              </a:rPr>
              <a:t>Venue Name</a:t>
            </a:r>
            <a:endParaRPr kumimoji="0" lang="en-US" altLang="en-US" sz="18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333333"/>
                </a:solidFill>
                <a:effectLst/>
                <a:latin typeface="+mn-lt"/>
                <a:ea typeface="Open Sans"/>
              </a:rPr>
              <a:t>Zip Code</a:t>
            </a:r>
            <a:endParaRPr kumimoji="0" lang="en-US" altLang="en-US" sz="18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333333"/>
                </a:solidFill>
                <a:effectLst/>
                <a:latin typeface="+mn-lt"/>
                <a:ea typeface="Open Sans"/>
              </a:rPr>
              <a:t>City</a:t>
            </a:r>
            <a:endParaRPr kumimoji="0" lang="en-US" altLang="en-US" sz="18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333333"/>
                </a:solidFill>
                <a:effectLst/>
                <a:latin typeface="+mn-lt"/>
                <a:ea typeface="Open Sans"/>
              </a:rPr>
              <a:t>Latitude</a:t>
            </a:r>
            <a:endParaRPr kumimoji="0" lang="en-US" altLang="en-US" sz="18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333333"/>
                </a:solidFill>
                <a:effectLst/>
                <a:latin typeface="+mn-lt"/>
                <a:ea typeface="Open Sans"/>
              </a:rPr>
              <a:t>Longitude</a:t>
            </a:r>
            <a:endParaRPr kumimoji="0" lang="en-US" altLang="en-US" sz="18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333333"/>
                </a:solidFill>
                <a:effectLst/>
                <a:latin typeface="+mn-lt"/>
                <a:ea typeface="Open Sans"/>
              </a:rPr>
              <a:t>Venue Type</a:t>
            </a:r>
            <a:endParaRPr kumimoji="0" lang="en-US" altLang="en-US" sz="18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rgbClr val="333333"/>
              </a:solidFill>
              <a:effectLst/>
              <a:latin typeface="+mn-lt"/>
              <a:ea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333333"/>
                </a:solidFill>
                <a:effectLst/>
                <a:latin typeface="+mn-lt"/>
                <a:ea typeface="Open Sans"/>
              </a:rPr>
              <a:t>Data points that did not include zip codes and/or cities were labelled to the closest zip codes based on latitude and longitude, and mapped to the corresponding cities.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333333"/>
                </a:solidFill>
                <a:effectLst/>
                <a:latin typeface="+mn-lt"/>
                <a:ea typeface="Open Sans"/>
              </a:rPr>
              <a:t>This data only spanned 209 healthcare facilities, compared to 625 from the earlier bed data set.</a:t>
            </a:r>
            <a:endParaRPr kumimoji="0" lang="en-US" altLang="en-US" sz="18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2810528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923A1-D190-43A1-80F5-E7BE8CF0AE68}"/>
              </a:ext>
            </a:extLst>
          </p:cNvPr>
          <p:cNvSpPr>
            <a:spLocks noGrp="1"/>
          </p:cNvSpPr>
          <p:nvPr>
            <p:ph type="title"/>
          </p:nvPr>
        </p:nvSpPr>
        <p:spPr>
          <a:xfrm>
            <a:off x="1245072" y="1289765"/>
            <a:ext cx="3651101" cy="4270963"/>
          </a:xfrm>
        </p:spPr>
        <p:txBody>
          <a:bodyPr anchor="ctr">
            <a:normAutofit/>
          </a:bodyPr>
          <a:lstStyle/>
          <a:p>
            <a:pPr algn="ctr"/>
            <a:r>
              <a:rPr lang="en-US" sz="5600" dirty="0">
                <a:solidFill>
                  <a:srgbClr val="FFFFFF"/>
                </a:solidFill>
              </a:rPr>
              <a:t>Data</a:t>
            </a:r>
            <a:br>
              <a:rPr lang="en-US" sz="5600" dirty="0">
                <a:solidFill>
                  <a:srgbClr val="FFFFFF"/>
                </a:solidFill>
              </a:rPr>
            </a:br>
            <a:r>
              <a:rPr lang="en-US" dirty="0" err="1">
                <a:solidFill>
                  <a:srgbClr val="FFFFFF"/>
                </a:solidFill>
              </a:rPr>
              <a:t>GeoJSON</a:t>
            </a:r>
            <a:endParaRPr lang="en-US" dirty="0">
              <a:solidFill>
                <a:srgbClr val="FFFFFF"/>
              </a:solidFill>
            </a:endParaRP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4" name="Rectangle 1">
            <a:extLst>
              <a:ext uri="{FF2B5EF4-FFF2-40B4-BE49-F238E27FC236}">
                <a16:creationId xmlns:a16="http://schemas.microsoft.com/office/drawing/2014/main" id="{08E542E5-1FE2-4B79-8B62-3A8CD9BADB81}"/>
              </a:ext>
            </a:extLst>
          </p:cNvPr>
          <p:cNvSpPr>
            <a:spLocks noGrp="1" noChangeArrowheads="1"/>
          </p:cNvSpPr>
          <p:nvPr>
            <p:ph idx="1"/>
          </p:nvPr>
        </p:nvSpPr>
        <p:spPr bwMode="auto">
          <a:xfrm>
            <a:off x="6297613" y="2314348"/>
            <a:ext cx="4770894"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333333"/>
                </a:solidFill>
                <a:effectLst/>
                <a:ea typeface="Open Sans"/>
              </a:rPr>
              <a:t>Los Angeles County zip code boundaries were provided, again, by the Los Angeles Times. These were used when visualizing data in Folium maps.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rgbClr val="333333"/>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sz="2000" dirty="0">
                <a:hlinkClick r:id="rId2"/>
              </a:rPr>
              <a:t>Mapping L.A. Boundaries API - Data Desk - Los Angeles Times (latimes.com)</a:t>
            </a:r>
            <a:r>
              <a:rPr kumimoji="0" lang="en-US" altLang="en-US" sz="2000" b="0" i="0" u="none" strike="noStrike" cap="none" normalizeH="0" baseline="0" dirty="0">
                <a:ln>
                  <a:noFill/>
                </a:ln>
                <a:solidFill>
                  <a:schemeClr val="tx1"/>
                </a:solidFill>
                <a:effectLst/>
              </a:rPr>
              <a:t> </a:t>
            </a:r>
          </a:p>
        </p:txBody>
      </p:sp>
    </p:spTree>
    <p:extLst>
      <p:ext uri="{BB962C8B-B14F-4D97-AF65-F5344CB8AC3E}">
        <p14:creationId xmlns:p14="http://schemas.microsoft.com/office/powerpoint/2010/main" val="14174086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187</TotalTime>
  <Words>1466</Words>
  <Application>Microsoft Office PowerPoint</Application>
  <PresentationFormat>Widescreen</PresentationFormat>
  <Paragraphs>164</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OpenSans-Bold</vt:lpstr>
      <vt:lpstr>OpenSans-Regular</vt:lpstr>
      <vt:lpstr>Arial</vt:lpstr>
      <vt:lpstr>Calibri</vt:lpstr>
      <vt:lpstr>Calibri Light</vt:lpstr>
      <vt:lpstr>Office Theme</vt:lpstr>
      <vt:lpstr>Hospitals And COVID In Los Angeles County</vt:lpstr>
      <vt:lpstr>Introduction</vt:lpstr>
      <vt:lpstr>Goals</vt:lpstr>
      <vt:lpstr>Data Los Angeles County Cities And Populations</vt:lpstr>
      <vt:lpstr>Data US Zip Codes</vt:lpstr>
      <vt:lpstr>Data Los Angeles County Healthcare Facility Beds</vt:lpstr>
      <vt:lpstr>Data Los Angeles County COVID Cases</vt:lpstr>
      <vt:lpstr>Data Foursquare</vt:lpstr>
      <vt:lpstr>Data GeoJSON</vt:lpstr>
      <vt:lpstr>Foursquare</vt:lpstr>
      <vt:lpstr>Foursquare</vt:lpstr>
      <vt:lpstr>Foursquare</vt:lpstr>
      <vt:lpstr>Beds</vt:lpstr>
      <vt:lpstr>Beds</vt:lpstr>
      <vt:lpstr>Beds</vt:lpstr>
      <vt:lpstr>Beds</vt:lpstr>
      <vt:lpstr>Issues</vt:lpstr>
      <vt:lpstr>Issues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Hospitals And COVID In Los Angeles County</dc:title>
  <dc:creator>Bofan</dc:creator>
  <cp:lastModifiedBy>Bofan</cp:lastModifiedBy>
  <cp:revision>12</cp:revision>
  <dcterms:created xsi:type="dcterms:W3CDTF">2021-02-02T04:43:53Z</dcterms:created>
  <dcterms:modified xsi:type="dcterms:W3CDTF">2021-02-02T08:27:58Z</dcterms:modified>
</cp:coreProperties>
</file>

<file path=docProps/thumbnail.jpeg>
</file>